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7"/>
  </p:notesMasterIdLst>
  <p:sldIdLst>
    <p:sldId id="276" r:id="rId2"/>
    <p:sldId id="257" r:id="rId3"/>
    <p:sldId id="274" r:id="rId4"/>
    <p:sldId id="277" r:id="rId5"/>
    <p:sldId id="279" r:id="rId6"/>
    <p:sldId id="278" r:id="rId7"/>
    <p:sldId id="280" r:id="rId8"/>
    <p:sldId id="281" r:id="rId9"/>
    <p:sldId id="283" r:id="rId10"/>
    <p:sldId id="284" r:id="rId11"/>
    <p:sldId id="282" r:id="rId12"/>
    <p:sldId id="286" r:id="rId13"/>
    <p:sldId id="287" r:id="rId14"/>
    <p:sldId id="285"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7C80"/>
    <a:srgbClr val="E7F52B"/>
    <a:srgbClr val="996633"/>
    <a:srgbClr val="F1F1F2"/>
    <a:srgbClr val="FF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E6D6A-76BC-4D87-BCC4-739F99844D37}" type="datetimeFigureOut">
              <a:rPr lang="en-US" smtClean="0"/>
              <a:t>6/11/2020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3064A-74DE-46B3-A554-4AEB667109C0}" type="slidenum">
              <a:rPr lang="en-US" smtClean="0"/>
              <a:t>‹#›</a:t>
            </a:fld>
            <a:endParaRPr lang="en-US"/>
          </a:p>
        </p:txBody>
      </p:sp>
    </p:spTree>
    <p:extLst>
      <p:ext uri="{BB962C8B-B14F-4D97-AF65-F5344CB8AC3E}">
        <p14:creationId xmlns:p14="http://schemas.microsoft.com/office/powerpoint/2010/main" val="394196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93064A-74DE-46B3-A554-4AEB667109C0}" type="slidenum">
              <a:rPr lang="en-US" smtClean="0"/>
              <a:t>9</a:t>
            </a:fld>
            <a:endParaRPr lang="en-US"/>
          </a:p>
        </p:txBody>
      </p:sp>
    </p:spTree>
    <p:extLst>
      <p:ext uri="{BB962C8B-B14F-4D97-AF65-F5344CB8AC3E}">
        <p14:creationId xmlns:p14="http://schemas.microsoft.com/office/powerpoint/2010/main" val="3652023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oldmiddiesinvestments@gmail.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206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Contact: Michael Blackman oldmiddiesinvestments@gmail.com </a:t>
            </a:r>
            <a:endParaRPr lang="en-US" dirty="0"/>
          </a:p>
        </p:txBody>
      </p:sp>
      <p:sp>
        <p:nvSpPr>
          <p:cNvPr id="5" name="Footer Placeholder 4"/>
          <p:cNvSpPr>
            <a:spLocks noGrp="1"/>
          </p:cNvSpPr>
          <p:nvPr>
            <p:ph type="ftr" sz="quarter" idx="11"/>
          </p:nvPr>
        </p:nvSpPr>
        <p:spPr/>
        <p:txBody>
          <a:bodyPr/>
          <a:lstStyle/>
          <a:p>
            <a:r>
              <a:rPr lang="en-US" dirty="0"/>
              <a:t>Oldmiddiesinvestments.com</a:t>
            </a:r>
          </a:p>
          <a:p>
            <a:endParaRPr lang="en-US" dirty="0"/>
          </a:p>
        </p:txBody>
      </p:sp>
      <p:sp>
        <p:nvSpPr>
          <p:cNvPr id="6" name="Slide Number Placeholder 5"/>
          <p:cNvSpPr>
            <a:spLocks noGrp="1"/>
          </p:cNvSpPr>
          <p:nvPr>
            <p:ph type="sldNum" sz="quarter" idx="12"/>
          </p:nvPr>
        </p:nvSpPr>
        <p:spPr/>
        <p:txBody>
          <a:bodyPr/>
          <a:lstStyle/>
          <a:p>
            <a:fld id="{E820A85A-CDE9-48B4-A1D9-CE89917F0AE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7D61B29-965C-4F75-AF6A-6901F12861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510" y="-66501"/>
            <a:ext cx="2225282" cy="1346662"/>
          </a:xfrm>
          <a:prstGeom prst="rect">
            <a:avLst/>
          </a:prstGeom>
        </p:spPr>
      </p:pic>
      <p:sp>
        <p:nvSpPr>
          <p:cNvPr id="11" name="Rectangle 10">
            <a:extLst>
              <a:ext uri="{FF2B5EF4-FFF2-40B4-BE49-F238E27FC236}">
                <a16:creationId xmlns:a16="http://schemas.microsoft.com/office/drawing/2014/main" id="{99D97154-595C-4300-B1C1-166A035FBDFD}"/>
              </a:ext>
            </a:extLst>
          </p:cNvPr>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1400" dirty="0">
                <a:solidFill>
                  <a:srgbClr val="002060"/>
                </a:solidFill>
              </a:rPr>
              <a:t>Contact: Michael Blackman</a:t>
            </a:r>
          </a:p>
          <a:p>
            <a:r>
              <a:rPr lang="en-US" sz="1400" dirty="0">
                <a:solidFill>
                  <a:srgbClr val="002060"/>
                </a:solidFill>
                <a:hlinkClick r:id="rId3"/>
              </a:rPr>
              <a:t>oldmiddiesinvestments@gmail.com</a:t>
            </a:r>
            <a:r>
              <a:rPr lang="en-US" sz="1400" dirty="0">
                <a:solidFill>
                  <a:srgbClr val="002060"/>
                </a:solidFill>
              </a:rPr>
              <a:t>						oldmiddiesinvestments.com</a:t>
            </a:r>
          </a:p>
        </p:txBody>
      </p:sp>
    </p:spTree>
    <p:extLst>
      <p:ext uri="{BB962C8B-B14F-4D97-AF65-F5344CB8AC3E}">
        <p14:creationId xmlns:p14="http://schemas.microsoft.com/office/powerpoint/2010/main" val="188419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Contact: Michael Blackman oldmiddiesinvestments@gmail.com </a:t>
            </a:r>
          </a:p>
        </p:txBody>
      </p:sp>
      <p:sp>
        <p:nvSpPr>
          <p:cNvPr id="5" name="Footer Placeholder 4"/>
          <p:cNvSpPr>
            <a:spLocks noGrp="1"/>
          </p:cNvSpPr>
          <p:nvPr>
            <p:ph type="ftr" sz="quarter" idx="11"/>
          </p:nvPr>
        </p:nvSpPr>
        <p:spPr/>
        <p:txBody>
          <a:bodyPr/>
          <a:lstStyle/>
          <a:p>
            <a:r>
              <a:rPr lang="en-US"/>
              <a:t>Oldmiddiesinvestments.com </a:t>
            </a:r>
          </a:p>
        </p:txBody>
      </p:sp>
      <p:sp>
        <p:nvSpPr>
          <p:cNvPr id="6" name="Slide Number Placeholder 5"/>
          <p:cNvSpPr>
            <a:spLocks noGrp="1"/>
          </p:cNvSpPr>
          <p:nvPr>
            <p:ph type="sldNum" sz="quarter" idx="12"/>
          </p:nvPr>
        </p:nvSpPr>
        <p:spPr/>
        <p:txBody>
          <a:bodyPr/>
          <a:lstStyle/>
          <a:p>
            <a:fld id="{E820A85A-CDE9-48B4-A1D9-CE89917F0AE7}" type="slidenum">
              <a:rPr lang="en-US" smtClean="0"/>
              <a:t>‹#›</a:t>
            </a:fld>
            <a:endParaRPr lang="en-US"/>
          </a:p>
        </p:txBody>
      </p:sp>
    </p:spTree>
    <p:extLst>
      <p:ext uri="{BB962C8B-B14F-4D97-AF65-F5344CB8AC3E}">
        <p14:creationId xmlns:p14="http://schemas.microsoft.com/office/powerpoint/2010/main" val="72825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Contact: Michael Blackman oldmiddiesinvestments@gmail.com </a:t>
            </a:r>
          </a:p>
        </p:txBody>
      </p:sp>
      <p:sp>
        <p:nvSpPr>
          <p:cNvPr id="5" name="Footer Placeholder 4"/>
          <p:cNvSpPr>
            <a:spLocks noGrp="1"/>
          </p:cNvSpPr>
          <p:nvPr>
            <p:ph type="ftr" sz="quarter" idx="11"/>
          </p:nvPr>
        </p:nvSpPr>
        <p:spPr/>
        <p:txBody>
          <a:bodyPr/>
          <a:lstStyle/>
          <a:p>
            <a:r>
              <a:rPr lang="en-US"/>
              <a:t>Oldmiddiesinvestments.com </a:t>
            </a:r>
          </a:p>
        </p:txBody>
      </p:sp>
      <p:sp>
        <p:nvSpPr>
          <p:cNvPr id="6" name="Slide Number Placeholder 5"/>
          <p:cNvSpPr>
            <a:spLocks noGrp="1"/>
          </p:cNvSpPr>
          <p:nvPr>
            <p:ph type="sldNum" sz="quarter" idx="12"/>
          </p:nvPr>
        </p:nvSpPr>
        <p:spPr/>
        <p:txBody>
          <a:bodyPr/>
          <a:lstStyle/>
          <a:p>
            <a:fld id="{E820A85A-CDE9-48B4-A1D9-CE89917F0AE7}" type="slidenum">
              <a:rPr lang="en-US" smtClean="0"/>
              <a:t>‹#›</a:t>
            </a:fld>
            <a:endParaRPr lang="en-US"/>
          </a:p>
        </p:txBody>
      </p:sp>
    </p:spTree>
    <p:extLst>
      <p:ext uri="{BB962C8B-B14F-4D97-AF65-F5344CB8AC3E}">
        <p14:creationId xmlns:p14="http://schemas.microsoft.com/office/powerpoint/2010/main" val="27218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Contact: Michael Blackman oldmiddiesinvestments@gmail.com </a:t>
            </a:r>
            <a:endParaRPr lang="en-US" dirty="0"/>
          </a:p>
        </p:txBody>
      </p:sp>
      <p:sp>
        <p:nvSpPr>
          <p:cNvPr id="5" name="Footer Placeholder 4"/>
          <p:cNvSpPr>
            <a:spLocks noGrp="1"/>
          </p:cNvSpPr>
          <p:nvPr>
            <p:ph type="ftr" sz="quarter" idx="11"/>
          </p:nvPr>
        </p:nvSpPr>
        <p:spPr/>
        <p:txBody>
          <a:bodyPr/>
          <a:lstStyle/>
          <a:p>
            <a:r>
              <a:rPr lang="en-US" dirty="0"/>
              <a:t>Oldmiddiesinvestments.com</a:t>
            </a:r>
          </a:p>
          <a:p>
            <a:endParaRPr lang="en-US" dirty="0"/>
          </a:p>
        </p:txBody>
      </p:sp>
      <p:sp>
        <p:nvSpPr>
          <p:cNvPr id="6" name="Slide Number Placeholder 5"/>
          <p:cNvSpPr>
            <a:spLocks noGrp="1"/>
          </p:cNvSpPr>
          <p:nvPr>
            <p:ph type="sldNum" sz="quarter" idx="12"/>
          </p:nvPr>
        </p:nvSpPr>
        <p:spPr/>
        <p:txBody>
          <a:bodyPr/>
          <a:lstStyle>
            <a:lvl1pPr>
              <a:defRPr>
                <a:solidFill>
                  <a:srgbClr val="002060"/>
                </a:solidFill>
              </a:defRPr>
            </a:lvl1pPr>
          </a:lstStyle>
          <a:p>
            <a:fld id="{E820A85A-CDE9-48B4-A1D9-CE89917F0AE7}" type="slidenum">
              <a:rPr lang="en-US" smtClean="0"/>
              <a:pPr/>
              <a:t>‹#›</a:t>
            </a:fld>
            <a:endParaRPr lang="en-US" dirty="0"/>
          </a:p>
        </p:txBody>
      </p:sp>
    </p:spTree>
    <p:extLst>
      <p:ext uri="{BB962C8B-B14F-4D97-AF65-F5344CB8AC3E}">
        <p14:creationId xmlns:p14="http://schemas.microsoft.com/office/powerpoint/2010/main" val="379043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rgbClr val="002060"/>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rgbClr val="002060"/>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Contact: Michael Blackman oldmiddiesinvestments@gmail.com </a:t>
            </a:r>
            <a:endParaRPr lang="en-US" dirty="0"/>
          </a:p>
        </p:txBody>
      </p:sp>
      <p:sp>
        <p:nvSpPr>
          <p:cNvPr id="5" name="Footer Placeholder 4"/>
          <p:cNvSpPr>
            <a:spLocks noGrp="1"/>
          </p:cNvSpPr>
          <p:nvPr>
            <p:ph type="ftr" sz="quarter" idx="11"/>
          </p:nvPr>
        </p:nvSpPr>
        <p:spPr/>
        <p:txBody>
          <a:bodyPr/>
          <a:lstStyle/>
          <a:p>
            <a:r>
              <a:rPr lang="en-US" dirty="0"/>
              <a:t>Oldmiddiesinvestments.com</a:t>
            </a:r>
          </a:p>
          <a:p>
            <a:endParaRPr lang="en-US" dirty="0"/>
          </a:p>
        </p:txBody>
      </p:sp>
      <p:sp>
        <p:nvSpPr>
          <p:cNvPr id="6" name="Slide Number Placeholder 5"/>
          <p:cNvSpPr>
            <a:spLocks noGrp="1"/>
          </p:cNvSpPr>
          <p:nvPr>
            <p:ph type="sldNum" sz="quarter" idx="12"/>
          </p:nvPr>
        </p:nvSpPr>
        <p:spPr/>
        <p:txBody>
          <a:bodyPr/>
          <a:lstStyle>
            <a:lvl1pPr>
              <a:defRPr>
                <a:solidFill>
                  <a:srgbClr val="002060"/>
                </a:solidFill>
              </a:defRPr>
            </a:lvl1pPr>
          </a:lstStyle>
          <a:p>
            <a:fld id="{E820A85A-CDE9-48B4-A1D9-CE89917F0AE7}"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37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Contact: Michael Blackman oldmiddiesinvestments@gmail.com </a:t>
            </a:r>
          </a:p>
        </p:txBody>
      </p:sp>
      <p:sp>
        <p:nvSpPr>
          <p:cNvPr id="6" name="Footer Placeholder 5"/>
          <p:cNvSpPr>
            <a:spLocks noGrp="1"/>
          </p:cNvSpPr>
          <p:nvPr>
            <p:ph type="ftr" sz="quarter" idx="11"/>
          </p:nvPr>
        </p:nvSpPr>
        <p:spPr/>
        <p:txBody>
          <a:bodyPr/>
          <a:lstStyle/>
          <a:p>
            <a:r>
              <a:rPr lang="en-US"/>
              <a:t>Oldmiddiesinvestments.com </a:t>
            </a:r>
          </a:p>
        </p:txBody>
      </p:sp>
      <p:sp>
        <p:nvSpPr>
          <p:cNvPr id="7" name="Slide Number Placeholder 6"/>
          <p:cNvSpPr>
            <a:spLocks noGrp="1"/>
          </p:cNvSpPr>
          <p:nvPr>
            <p:ph type="sldNum" sz="quarter" idx="12"/>
          </p:nvPr>
        </p:nvSpPr>
        <p:spPr/>
        <p:txBody>
          <a:bodyPr/>
          <a:lstStyle>
            <a:lvl1pPr>
              <a:defRPr>
                <a:solidFill>
                  <a:srgbClr val="002060"/>
                </a:solidFill>
              </a:defRPr>
            </a:lvl1pPr>
          </a:lstStyle>
          <a:p>
            <a:fld id="{E820A85A-CDE9-48B4-A1D9-CE89917F0AE7}" type="slidenum">
              <a:rPr lang="en-US" smtClean="0"/>
              <a:pPr/>
              <a:t>‹#›</a:t>
            </a:fld>
            <a:endParaRPr lang="en-US" dirty="0"/>
          </a:p>
        </p:txBody>
      </p:sp>
    </p:spTree>
    <p:extLst>
      <p:ext uri="{BB962C8B-B14F-4D97-AF65-F5344CB8AC3E}">
        <p14:creationId xmlns:p14="http://schemas.microsoft.com/office/powerpoint/2010/main" val="296186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Contact: Michael Blackman oldmiddiesinvestments@gmail.com </a:t>
            </a:r>
          </a:p>
        </p:txBody>
      </p:sp>
      <p:sp>
        <p:nvSpPr>
          <p:cNvPr id="8" name="Footer Placeholder 7"/>
          <p:cNvSpPr>
            <a:spLocks noGrp="1"/>
          </p:cNvSpPr>
          <p:nvPr>
            <p:ph type="ftr" sz="quarter" idx="11"/>
          </p:nvPr>
        </p:nvSpPr>
        <p:spPr/>
        <p:txBody>
          <a:bodyPr/>
          <a:lstStyle/>
          <a:p>
            <a:r>
              <a:rPr lang="en-US"/>
              <a:t>Oldmiddiesinvestments.com </a:t>
            </a:r>
          </a:p>
        </p:txBody>
      </p:sp>
      <p:sp>
        <p:nvSpPr>
          <p:cNvPr id="9" name="Slide Number Placeholder 8"/>
          <p:cNvSpPr>
            <a:spLocks noGrp="1"/>
          </p:cNvSpPr>
          <p:nvPr>
            <p:ph type="sldNum" sz="quarter" idx="12"/>
          </p:nvPr>
        </p:nvSpPr>
        <p:spPr/>
        <p:txBody>
          <a:bodyPr/>
          <a:lstStyle>
            <a:lvl1pPr>
              <a:defRPr>
                <a:solidFill>
                  <a:srgbClr val="002060"/>
                </a:solidFill>
              </a:defRPr>
            </a:lvl1pPr>
          </a:lstStyle>
          <a:p>
            <a:fld id="{E820A85A-CDE9-48B4-A1D9-CE89917F0AE7}" type="slidenum">
              <a:rPr lang="en-US" smtClean="0"/>
              <a:pPr/>
              <a:t>‹#›</a:t>
            </a:fld>
            <a:endParaRPr lang="en-US" dirty="0"/>
          </a:p>
        </p:txBody>
      </p:sp>
    </p:spTree>
    <p:extLst>
      <p:ext uri="{BB962C8B-B14F-4D97-AF65-F5344CB8AC3E}">
        <p14:creationId xmlns:p14="http://schemas.microsoft.com/office/powerpoint/2010/main" val="205132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Contact: Michael Blackman oldmiddiesinvestments@gmail.com </a:t>
            </a:r>
          </a:p>
        </p:txBody>
      </p:sp>
      <p:sp>
        <p:nvSpPr>
          <p:cNvPr id="4" name="Footer Placeholder 3"/>
          <p:cNvSpPr>
            <a:spLocks noGrp="1"/>
          </p:cNvSpPr>
          <p:nvPr>
            <p:ph type="ftr" sz="quarter" idx="11"/>
          </p:nvPr>
        </p:nvSpPr>
        <p:spPr/>
        <p:txBody>
          <a:bodyPr/>
          <a:lstStyle/>
          <a:p>
            <a:r>
              <a:rPr lang="en-US"/>
              <a:t>Oldmiddiesinvestments.com </a:t>
            </a:r>
          </a:p>
        </p:txBody>
      </p:sp>
      <p:sp>
        <p:nvSpPr>
          <p:cNvPr id="5" name="Slide Number Placeholder 4"/>
          <p:cNvSpPr>
            <a:spLocks noGrp="1"/>
          </p:cNvSpPr>
          <p:nvPr>
            <p:ph type="sldNum" sz="quarter" idx="12"/>
          </p:nvPr>
        </p:nvSpPr>
        <p:spPr/>
        <p:txBody>
          <a:bodyPr/>
          <a:lstStyle>
            <a:lvl1pPr>
              <a:defRPr>
                <a:solidFill>
                  <a:srgbClr val="002060"/>
                </a:solidFill>
              </a:defRPr>
            </a:lvl1pPr>
          </a:lstStyle>
          <a:p>
            <a:fld id="{E820A85A-CDE9-48B4-A1D9-CE89917F0AE7}" type="slidenum">
              <a:rPr lang="en-US" smtClean="0"/>
              <a:pPr/>
              <a:t>‹#›</a:t>
            </a:fld>
            <a:endParaRPr lang="en-US" dirty="0"/>
          </a:p>
        </p:txBody>
      </p:sp>
    </p:spTree>
    <p:extLst>
      <p:ext uri="{BB962C8B-B14F-4D97-AF65-F5344CB8AC3E}">
        <p14:creationId xmlns:p14="http://schemas.microsoft.com/office/powerpoint/2010/main" val="416845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Contact: Michael Blackman oldmiddiesinvestments@gmail.com </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Oldmiddiesinvestments.com </a:t>
            </a:r>
          </a:p>
        </p:txBody>
      </p:sp>
      <p:sp>
        <p:nvSpPr>
          <p:cNvPr id="9" name="Slide Number Placeholder 8"/>
          <p:cNvSpPr>
            <a:spLocks noGrp="1"/>
          </p:cNvSpPr>
          <p:nvPr>
            <p:ph type="sldNum" sz="quarter" idx="12"/>
          </p:nvPr>
        </p:nvSpPr>
        <p:spPr/>
        <p:txBody>
          <a:bodyPr/>
          <a:lstStyle>
            <a:lvl1pPr>
              <a:defRPr>
                <a:solidFill>
                  <a:srgbClr val="002060"/>
                </a:solidFill>
              </a:defRPr>
            </a:lvl1pPr>
          </a:lstStyle>
          <a:p>
            <a:fld id="{E820A85A-CDE9-48B4-A1D9-CE89917F0AE7}" type="slidenum">
              <a:rPr lang="en-US" smtClean="0"/>
              <a:pPr/>
              <a:t>‹#›</a:t>
            </a:fld>
            <a:endParaRPr lang="en-US" dirty="0"/>
          </a:p>
        </p:txBody>
      </p:sp>
    </p:spTree>
    <p:extLst>
      <p:ext uri="{BB962C8B-B14F-4D97-AF65-F5344CB8AC3E}">
        <p14:creationId xmlns:p14="http://schemas.microsoft.com/office/powerpoint/2010/main" val="2685641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Contact: Michael Blackman oldmiddiesinvestments@gmail.com </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Oldmiddiesinvestments.com </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20A85A-CDE9-48B4-A1D9-CE89917F0AE7}" type="slidenum">
              <a:rPr lang="en-US" smtClean="0"/>
              <a:t>‹#›</a:t>
            </a:fld>
            <a:endParaRPr lang="en-US"/>
          </a:p>
        </p:txBody>
      </p:sp>
    </p:spTree>
    <p:extLst>
      <p:ext uri="{BB962C8B-B14F-4D97-AF65-F5344CB8AC3E}">
        <p14:creationId xmlns:p14="http://schemas.microsoft.com/office/powerpoint/2010/main" val="217011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Contact: Michael Blackman oldmiddiesinvestments@gmail.com </a:t>
            </a:r>
          </a:p>
        </p:txBody>
      </p:sp>
      <p:sp>
        <p:nvSpPr>
          <p:cNvPr id="6" name="Footer Placeholder 5"/>
          <p:cNvSpPr>
            <a:spLocks noGrp="1"/>
          </p:cNvSpPr>
          <p:nvPr>
            <p:ph type="ftr" sz="quarter" idx="11"/>
          </p:nvPr>
        </p:nvSpPr>
        <p:spPr/>
        <p:txBody>
          <a:bodyPr/>
          <a:lstStyle/>
          <a:p>
            <a:r>
              <a:rPr lang="en-US"/>
              <a:t>Oldmiddiesinvestments.com </a:t>
            </a:r>
          </a:p>
        </p:txBody>
      </p:sp>
      <p:sp>
        <p:nvSpPr>
          <p:cNvPr id="7" name="Slide Number Placeholder 6"/>
          <p:cNvSpPr>
            <a:spLocks noGrp="1"/>
          </p:cNvSpPr>
          <p:nvPr>
            <p:ph type="sldNum" sz="quarter" idx="12"/>
          </p:nvPr>
        </p:nvSpPr>
        <p:spPr/>
        <p:txBody>
          <a:bodyPr/>
          <a:lstStyle/>
          <a:p>
            <a:fld id="{E820A85A-CDE9-48B4-A1D9-CE89917F0AE7}" type="slidenum">
              <a:rPr lang="en-US" smtClean="0"/>
              <a:t>‹#›</a:t>
            </a:fld>
            <a:endParaRPr lang="en-US"/>
          </a:p>
        </p:txBody>
      </p:sp>
    </p:spTree>
    <p:extLst>
      <p:ext uri="{BB962C8B-B14F-4D97-AF65-F5344CB8AC3E}">
        <p14:creationId xmlns:p14="http://schemas.microsoft.com/office/powerpoint/2010/main" val="306320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ailto:oldmiddiesinvestments@gmail.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1400" dirty="0">
                <a:solidFill>
                  <a:srgbClr val="002060"/>
                </a:solidFill>
              </a:rPr>
              <a:t>Contact: Michael Blackman</a:t>
            </a:r>
          </a:p>
          <a:p>
            <a:r>
              <a:rPr lang="en-US" sz="1400" dirty="0">
                <a:solidFill>
                  <a:srgbClr val="002060"/>
                </a:solidFill>
                <a:hlinkClick r:id="rId13"/>
              </a:rPr>
              <a:t>oldmiddiesinvestments@gmail.com</a:t>
            </a:r>
            <a:r>
              <a:rPr lang="en-US" sz="1400" dirty="0">
                <a:solidFill>
                  <a:srgbClr val="002060"/>
                </a:solidFill>
              </a:rPr>
              <a:t>						oldmiddiesinvestments.com</a:t>
            </a:r>
          </a:p>
        </p:txBody>
      </p:sp>
      <p:sp>
        <p:nvSpPr>
          <p:cNvPr id="9" name="Rectangle 8"/>
          <p:cNvSpPr/>
          <p:nvPr/>
        </p:nvSpPr>
        <p:spPr>
          <a:xfrm>
            <a:off x="0" y="6334316"/>
            <a:ext cx="12192001" cy="6599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2192000" cy="9889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422271"/>
            <a:ext cx="10058400" cy="444682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002060"/>
                </a:solidFill>
              </a:defRPr>
            </a:lvl1pPr>
          </a:lstStyle>
          <a:p>
            <a:r>
              <a:rPr lang="en-US"/>
              <a:t>Contact: Michael Blackman oldmiddiesinvestments@gmail.com </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002060"/>
                </a:solidFill>
              </a:defRPr>
            </a:lvl1pPr>
          </a:lstStyle>
          <a:p>
            <a:r>
              <a:rPr lang="en-US"/>
              <a:t>Oldmiddiesinvestments.com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20A85A-CDE9-48B4-A1D9-CE89917F0AE7}" type="slidenum">
              <a:rPr lang="en-US" smtClean="0"/>
              <a:t>‹#›</a:t>
            </a:fld>
            <a:endParaRPr lang="en-US" dirty="0"/>
          </a:p>
        </p:txBody>
      </p:sp>
      <p:cxnSp>
        <p:nvCxnSpPr>
          <p:cNvPr id="10" name="Straight Connector 9"/>
          <p:cNvCxnSpPr/>
          <p:nvPr/>
        </p:nvCxnSpPr>
        <p:spPr>
          <a:xfrm>
            <a:off x="1245523" y="1131016"/>
            <a:ext cx="9966960" cy="0"/>
          </a:xfrm>
          <a:prstGeom prst="line">
            <a:avLst/>
          </a:prstGeom>
          <a:ln w="12700">
            <a:solidFill>
              <a:srgbClr val="FFCC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11D0758-9073-4B7E-A2E1-E9C4A8360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7510" y="-66501"/>
            <a:ext cx="2225282" cy="1346662"/>
          </a:xfrm>
          <a:prstGeom prst="rect">
            <a:avLst/>
          </a:prstGeom>
        </p:spPr>
      </p:pic>
    </p:spTree>
    <p:extLst>
      <p:ext uri="{BB962C8B-B14F-4D97-AF65-F5344CB8AC3E}">
        <p14:creationId xmlns:p14="http://schemas.microsoft.com/office/powerpoint/2010/main" val="176178004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defTabSz="914400" rtl="0" eaLnBrk="1" latinLnBrk="0" hangingPunct="1">
        <a:lnSpc>
          <a:spcPct val="85000"/>
        </a:lnSpc>
        <a:spcBef>
          <a:spcPct val="0"/>
        </a:spcBef>
        <a:buNone/>
        <a:defRPr sz="4800" kern="1200" spc="-50" baseline="0">
          <a:solidFill>
            <a:srgbClr val="00206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quoteinspector.com/images/investing/sell-key-stock/"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9E4F-E846-4994-81FF-1EA84AC17921}"/>
              </a:ext>
            </a:extLst>
          </p:cNvPr>
          <p:cNvSpPr>
            <a:spLocks noGrp="1"/>
          </p:cNvSpPr>
          <p:nvPr>
            <p:ph type="ctrTitle"/>
          </p:nvPr>
        </p:nvSpPr>
        <p:spPr>
          <a:xfrm>
            <a:off x="1097280" y="758952"/>
            <a:ext cx="5314208" cy="3566160"/>
          </a:xfrm>
        </p:spPr>
        <p:txBody>
          <a:bodyPr>
            <a:normAutofit/>
          </a:bodyPr>
          <a:lstStyle/>
          <a:p>
            <a:pPr algn="r"/>
            <a:r>
              <a:rPr lang="en-US" sz="7200" b="1" dirty="0"/>
              <a:t>Candlesticks 101</a:t>
            </a:r>
          </a:p>
        </p:txBody>
      </p:sp>
      <p:sp>
        <p:nvSpPr>
          <p:cNvPr id="3" name="Subtitle 2">
            <a:extLst>
              <a:ext uri="{FF2B5EF4-FFF2-40B4-BE49-F238E27FC236}">
                <a16:creationId xmlns:a16="http://schemas.microsoft.com/office/drawing/2014/main" id="{04DDB288-FF26-42DD-A327-51ECFED229E3}"/>
              </a:ext>
            </a:extLst>
          </p:cNvPr>
          <p:cNvSpPr>
            <a:spLocks noGrp="1"/>
          </p:cNvSpPr>
          <p:nvPr>
            <p:ph type="subTitle" idx="1"/>
          </p:nvPr>
        </p:nvSpPr>
        <p:spPr/>
        <p:txBody>
          <a:bodyPr/>
          <a:lstStyle/>
          <a:p>
            <a:r>
              <a:rPr lang="en-US" i="1" cap="none" dirty="0">
                <a:latin typeface="+mn-lt"/>
              </a:rPr>
              <a:t>How To Understand the Characteristics of Candlesticks on Charts</a:t>
            </a:r>
          </a:p>
        </p:txBody>
      </p:sp>
      <p:pic>
        <p:nvPicPr>
          <p:cNvPr id="4" name="Content Placeholder 4">
            <a:extLst>
              <a:ext uri="{FF2B5EF4-FFF2-40B4-BE49-F238E27FC236}">
                <a16:creationId xmlns:a16="http://schemas.microsoft.com/office/drawing/2014/main" id="{63DB2CE7-05D4-4D29-940A-457A2361AF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11487" y="628443"/>
            <a:ext cx="5349240" cy="3566159"/>
          </a:xfrm>
          <a:prstGeom prst="rect">
            <a:avLst/>
          </a:prstGeom>
        </p:spPr>
      </p:pic>
      <p:sp>
        <p:nvSpPr>
          <p:cNvPr id="5" name="Slide Number Placeholder 4">
            <a:extLst>
              <a:ext uri="{FF2B5EF4-FFF2-40B4-BE49-F238E27FC236}">
                <a16:creationId xmlns:a16="http://schemas.microsoft.com/office/drawing/2014/main" id="{0A76CC27-8E0A-4A57-8413-B3DE1D90B81F}"/>
              </a:ext>
            </a:extLst>
          </p:cNvPr>
          <p:cNvSpPr>
            <a:spLocks noGrp="1"/>
          </p:cNvSpPr>
          <p:nvPr>
            <p:ph type="sldNum" sz="quarter" idx="12"/>
          </p:nvPr>
        </p:nvSpPr>
        <p:spPr/>
        <p:txBody>
          <a:bodyPr/>
          <a:lstStyle/>
          <a:p>
            <a:fld id="{E820A85A-CDE9-48B4-A1D9-CE89917F0AE7}" type="slidenum">
              <a:rPr lang="en-US" smtClean="0">
                <a:solidFill>
                  <a:srgbClr val="002060"/>
                </a:solidFill>
              </a:rPr>
              <a:t>1</a:t>
            </a:fld>
            <a:endParaRPr lang="en-US" dirty="0">
              <a:solidFill>
                <a:srgbClr val="002060"/>
              </a:solidFill>
            </a:endParaRPr>
          </a:p>
        </p:txBody>
      </p:sp>
    </p:spTree>
    <p:extLst>
      <p:ext uri="{BB962C8B-B14F-4D97-AF65-F5344CB8AC3E}">
        <p14:creationId xmlns:p14="http://schemas.microsoft.com/office/powerpoint/2010/main" val="2552166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ED41-C6C0-4945-8518-7783B0F02640}"/>
              </a:ext>
            </a:extLst>
          </p:cNvPr>
          <p:cNvSpPr>
            <a:spLocks noGrp="1"/>
          </p:cNvSpPr>
          <p:nvPr>
            <p:ph type="title"/>
          </p:nvPr>
        </p:nvSpPr>
        <p:spPr/>
        <p:txBody>
          <a:bodyPr/>
          <a:lstStyle/>
          <a:p>
            <a:r>
              <a:rPr lang="en-US" dirty="0"/>
              <a:t>Leg Candles</a:t>
            </a:r>
          </a:p>
        </p:txBody>
      </p:sp>
      <p:sp>
        <p:nvSpPr>
          <p:cNvPr id="3" name="Content Placeholder 2">
            <a:extLst>
              <a:ext uri="{FF2B5EF4-FFF2-40B4-BE49-F238E27FC236}">
                <a16:creationId xmlns:a16="http://schemas.microsoft.com/office/drawing/2014/main" id="{3E559F37-6B60-48E0-9784-CC99939EF496}"/>
              </a:ext>
            </a:extLst>
          </p:cNvPr>
          <p:cNvSpPr>
            <a:spLocks noGrp="1"/>
          </p:cNvSpPr>
          <p:nvPr>
            <p:ph idx="1"/>
          </p:nvPr>
        </p:nvSpPr>
        <p:spPr/>
        <p:txBody>
          <a:bodyPr/>
          <a:lstStyle/>
          <a:p>
            <a:r>
              <a:rPr lang="en-US" dirty="0"/>
              <a:t>A candle is a leg candle if the candle body is &gt; 50% of its range.</a:t>
            </a:r>
          </a:p>
          <a:p>
            <a:endParaRPr lang="en-US" dirty="0"/>
          </a:p>
        </p:txBody>
      </p:sp>
      <p:sp>
        <p:nvSpPr>
          <p:cNvPr id="4" name="Rectangle 3">
            <a:extLst>
              <a:ext uri="{FF2B5EF4-FFF2-40B4-BE49-F238E27FC236}">
                <a16:creationId xmlns:a16="http://schemas.microsoft.com/office/drawing/2014/main" id="{5FEA8992-E25D-471A-B3F7-11A7777227E1}"/>
              </a:ext>
            </a:extLst>
          </p:cNvPr>
          <p:cNvSpPr/>
          <p:nvPr/>
        </p:nvSpPr>
        <p:spPr>
          <a:xfrm>
            <a:off x="1265069" y="3272902"/>
            <a:ext cx="479394" cy="65102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1780D4-78F5-4486-AE21-A3056B95A56C}"/>
              </a:ext>
            </a:extLst>
          </p:cNvPr>
          <p:cNvSpPr/>
          <p:nvPr/>
        </p:nvSpPr>
        <p:spPr>
          <a:xfrm>
            <a:off x="7778320" y="2516819"/>
            <a:ext cx="479394" cy="220610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87A828F-5E19-4245-9387-64570F47B1E8}"/>
              </a:ext>
            </a:extLst>
          </p:cNvPr>
          <p:cNvSpPr/>
          <p:nvPr/>
        </p:nvSpPr>
        <p:spPr>
          <a:xfrm>
            <a:off x="10676286" y="2681057"/>
            <a:ext cx="479394" cy="8611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BEA9C6-5EC0-4CE8-84CF-C4E43997F72F}"/>
              </a:ext>
            </a:extLst>
          </p:cNvPr>
          <p:cNvSpPr/>
          <p:nvPr/>
        </p:nvSpPr>
        <p:spPr>
          <a:xfrm>
            <a:off x="4446235" y="3240350"/>
            <a:ext cx="479394" cy="30184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8F3FCB4-A62D-43D2-A581-70AF92138D41}"/>
              </a:ext>
            </a:extLst>
          </p:cNvPr>
          <p:cNvCxnSpPr>
            <a:cxnSpLocks/>
          </p:cNvCxnSpPr>
          <p:nvPr/>
        </p:nvCxnSpPr>
        <p:spPr>
          <a:xfrm>
            <a:off x="1482570" y="3923930"/>
            <a:ext cx="0" cy="2041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4703A9-B62C-423A-96AD-0BBEEA63C171}"/>
              </a:ext>
            </a:extLst>
          </p:cNvPr>
          <p:cNvCxnSpPr>
            <a:cxnSpLocks/>
          </p:cNvCxnSpPr>
          <p:nvPr/>
        </p:nvCxnSpPr>
        <p:spPr>
          <a:xfrm>
            <a:off x="1482569" y="3142695"/>
            <a:ext cx="0" cy="5385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E4A9E6-6654-4BCF-AE06-3A3046C08066}"/>
              </a:ext>
            </a:extLst>
          </p:cNvPr>
          <p:cNvCxnSpPr>
            <a:cxnSpLocks/>
          </p:cNvCxnSpPr>
          <p:nvPr/>
        </p:nvCxnSpPr>
        <p:spPr>
          <a:xfrm>
            <a:off x="4663736" y="3388311"/>
            <a:ext cx="0" cy="15387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D3AA7A5-75E4-404A-AE4B-21CDF115B467}"/>
              </a:ext>
            </a:extLst>
          </p:cNvPr>
          <p:cNvCxnSpPr>
            <a:cxnSpLocks/>
          </p:cNvCxnSpPr>
          <p:nvPr/>
        </p:nvCxnSpPr>
        <p:spPr>
          <a:xfrm>
            <a:off x="4663736" y="3240350"/>
            <a:ext cx="0" cy="16349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6C0FA7-4F84-4AC1-936C-C422DACFDE2C}"/>
              </a:ext>
            </a:extLst>
          </p:cNvPr>
          <p:cNvCxnSpPr>
            <a:cxnSpLocks/>
          </p:cNvCxnSpPr>
          <p:nvPr/>
        </p:nvCxnSpPr>
        <p:spPr>
          <a:xfrm>
            <a:off x="7995821" y="4341181"/>
            <a:ext cx="0" cy="44758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F44F60-A2B7-4FC4-B3D4-CC707E79F28B}"/>
              </a:ext>
            </a:extLst>
          </p:cNvPr>
          <p:cNvCxnSpPr>
            <a:cxnSpLocks/>
          </p:cNvCxnSpPr>
          <p:nvPr/>
        </p:nvCxnSpPr>
        <p:spPr>
          <a:xfrm>
            <a:off x="7995821" y="2296358"/>
            <a:ext cx="0" cy="110748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FB7CE0-D268-456E-B78D-7EA93D21C5F2}"/>
              </a:ext>
            </a:extLst>
          </p:cNvPr>
          <p:cNvCxnSpPr>
            <a:cxnSpLocks/>
          </p:cNvCxnSpPr>
          <p:nvPr/>
        </p:nvCxnSpPr>
        <p:spPr>
          <a:xfrm>
            <a:off x="10910656" y="2875255"/>
            <a:ext cx="0" cy="11074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4083F6-0642-426F-A59F-BF35193B957B}"/>
              </a:ext>
            </a:extLst>
          </p:cNvPr>
          <p:cNvCxnSpPr>
            <a:cxnSpLocks/>
          </p:cNvCxnSpPr>
          <p:nvPr/>
        </p:nvCxnSpPr>
        <p:spPr>
          <a:xfrm>
            <a:off x="10910656" y="2681056"/>
            <a:ext cx="0" cy="194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Slide Number Placeholder 41">
            <a:extLst>
              <a:ext uri="{FF2B5EF4-FFF2-40B4-BE49-F238E27FC236}">
                <a16:creationId xmlns:a16="http://schemas.microsoft.com/office/drawing/2014/main" id="{4B2AD22A-722A-45C5-9D7E-DA4EF7798DAD}"/>
              </a:ext>
            </a:extLst>
          </p:cNvPr>
          <p:cNvSpPr>
            <a:spLocks noGrp="1"/>
          </p:cNvSpPr>
          <p:nvPr>
            <p:ph type="sldNum" sz="quarter" idx="12"/>
          </p:nvPr>
        </p:nvSpPr>
        <p:spPr/>
        <p:txBody>
          <a:bodyPr/>
          <a:lstStyle/>
          <a:p>
            <a:fld id="{E820A85A-CDE9-48B4-A1D9-CE89917F0AE7}" type="slidenum">
              <a:rPr lang="en-US" smtClean="0"/>
              <a:t>10</a:t>
            </a:fld>
            <a:endParaRPr lang="en-US"/>
          </a:p>
        </p:txBody>
      </p:sp>
      <p:sp>
        <p:nvSpPr>
          <p:cNvPr id="17" name="Content Placeholder 2">
            <a:extLst>
              <a:ext uri="{FF2B5EF4-FFF2-40B4-BE49-F238E27FC236}">
                <a16:creationId xmlns:a16="http://schemas.microsoft.com/office/drawing/2014/main" id="{0EA2270D-B860-46EC-A41B-79486D967E80}"/>
              </a:ext>
            </a:extLst>
          </p:cNvPr>
          <p:cNvSpPr txBox="1">
            <a:spLocks/>
          </p:cNvSpPr>
          <p:nvPr/>
        </p:nvSpPr>
        <p:spPr>
          <a:xfrm>
            <a:off x="1254714" y="5227651"/>
            <a:ext cx="10058400" cy="471770"/>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Note:  The longer the body of a candle, the more imbalance of buying/selling within the given period</a:t>
            </a:r>
          </a:p>
          <a:p>
            <a:pPr marL="0" indent="0">
              <a:buNone/>
            </a:pPr>
            <a:endParaRPr lang="en-US" dirty="0"/>
          </a:p>
        </p:txBody>
      </p:sp>
    </p:spTree>
    <p:extLst>
      <p:ext uri="{BB962C8B-B14F-4D97-AF65-F5344CB8AC3E}">
        <p14:creationId xmlns:p14="http://schemas.microsoft.com/office/powerpoint/2010/main" val="205472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1A7D-13C7-40E2-8712-B684426D6155}"/>
              </a:ext>
            </a:extLst>
          </p:cNvPr>
          <p:cNvSpPr>
            <a:spLocks noGrp="1"/>
          </p:cNvSpPr>
          <p:nvPr>
            <p:ph type="title"/>
          </p:nvPr>
        </p:nvSpPr>
        <p:spPr/>
        <p:txBody>
          <a:bodyPr/>
          <a:lstStyle/>
          <a:p>
            <a:r>
              <a:rPr lang="en-US" dirty="0"/>
              <a:t>Range of Candlestick</a:t>
            </a:r>
          </a:p>
        </p:txBody>
      </p:sp>
      <p:sp>
        <p:nvSpPr>
          <p:cNvPr id="3" name="Content Placeholder 2">
            <a:extLst>
              <a:ext uri="{FF2B5EF4-FFF2-40B4-BE49-F238E27FC236}">
                <a16:creationId xmlns:a16="http://schemas.microsoft.com/office/drawing/2014/main" id="{47B16E3D-EF56-4803-81B3-279C3F2D82D0}"/>
              </a:ext>
            </a:extLst>
          </p:cNvPr>
          <p:cNvSpPr>
            <a:spLocks noGrp="1"/>
          </p:cNvSpPr>
          <p:nvPr>
            <p:ph idx="1"/>
          </p:nvPr>
        </p:nvSpPr>
        <p:spPr>
          <a:xfrm>
            <a:off x="3266983" y="1645518"/>
            <a:ext cx="7888697" cy="4223576"/>
          </a:xfrm>
        </p:spPr>
        <p:txBody>
          <a:bodyPr>
            <a:normAutofit/>
          </a:bodyPr>
          <a:lstStyle/>
          <a:p>
            <a:pPr>
              <a:lnSpc>
                <a:spcPct val="110000"/>
              </a:lnSpc>
              <a:spcBef>
                <a:spcPts val="600"/>
              </a:spcBef>
            </a:pPr>
            <a:r>
              <a:rPr lang="en-US" dirty="0"/>
              <a:t>If price closes 80% to 100% of its range, candle is </a:t>
            </a:r>
            <a:r>
              <a:rPr lang="en-US" b="1" i="1" dirty="0">
                <a:solidFill>
                  <a:srgbClr val="00B050"/>
                </a:solidFill>
              </a:rPr>
              <a:t>Very Bullish</a:t>
            </a:r>
          </a:p>
          <a:p>
            <a:pPr>
              <a:lnSpc>
                <a:spcPct val="110000"/>
              </a:lnSpc>
              <a:spcBef>
                <a:spcPts val="600"/>
              </a:spcBef>
            </a:pPr>
            <a:endParaRPr lang="en-US" dirty="0"/>
          </a:p>
          <a:p>
            <a:pPr>
              <a:lnSpc>
                <a:spcPct val="110000"/>
              </a:lnSpc>
              <a:spcBef>
                <a:spcPts val="600"/>
              </a:spcBef>
            </a:pPr>
            <a:r>
              <a:rPr lang="en-US" dirty="0"/>
              <a:t>If price closes 60% to 80% of its range, candle is </a:t>
            </a:r>
            <a:r>
              <a:rPr lang="en-US" b="1" i="1" dirty="0">
                <a:solidFill>
                  <a:srgbClr val="92D050"/>
                </a:solidFill>
              </a:rPr>
              <a:t>Bullish</a:t>
            </a:r>
          </a:p>
          <a:p>
            <a:pPr>
              <a:lnSpc>
                <a:spcPct val="110000"/>
              </a:lnSpc>
              <a:spcBef>
                <a:spcPts val="600"/>
              </a:spcBef>
            </a:pPr>
            <a:endParaRPr lang="en-US" dirty="0"/>
          </a:p>
          <a:p>
            <a:pPr>
              <a:lnSpc>
                <a:spcPct val="110000"/>
              </a:lnSpc>
              <a:spcBef>
                <a:spcPts val="600"/>
              </a:spcBef>
            </a:pPr>
            <a:r>
              <a:rPr lang="en-US" dirty="0"/>
              <a:t>If price closes 40% to 60% of its range, candle is </a:t>
            </a:r>
            <a:r>
              <a:rPr lang="en-US" b="1" i="1" dirty="0">
                <a:solidFill>
                  <a:srgbClr val="0070C0"/>
                </a:solidFill>
              </a:rPr>
              <a:t>Neutral</a:t>
            </a:r>
          </a:p>
          <a:p>
            <a:pPr>
              <a:lnSpc>
                <a:spcPct val="110000"/>
              </a:lnSpc>
              <a:spcBef>
                <a:spcPts val="600"/>
              </a:spcBef>
            </a:pPr>
            <a:endParaRPr lang="en-US" dirty="0"/>
          </a:p>
          <a:p>
            <a:pPr>
              <a:lnSpc>
                <a:spcPct val="110000"/>
              </a:lnSpc>
              <a:spcBef>
                <a:spcPts val="600"/>
              </a:spcBef>
            </a:pPr>
            <a:r>
              <a:rPr lang="en-US" dirty="0"/>
              <a:t>If price closes 20% to 40% of its range, candle is </a:t>
            </a:r>
            <a:r>
              <a:rPr lang="en-US" b="1" i="1" dirty="0">
                <a:solidFill>
                  <a:srgbClr val="FF7C80"/>
                </a:solidFill>
              </a:rPr>
              <a:t>Bearish</a:t>
            </a:r>
          </a:p>
          <a:p>
            <a:pPr>
              <a:lnSpc>
                <a:spcPct val="110000"/>
              </a:lnSpc>
              <a:spcBef>
                <a:spcPts val="600"/>
              </a:spcBef>
            </a:pPr>
            <a:endParaRPr lang="en-US" dirty="0"/>
          </a:p>
          <a:p>
            <a:pPr>
              <a:lnSpc>
                <a:spcPct val="110000"/>
              </a:lnSpc>
              <a:spcBef>
                <a:spcPts val="600"/>
              </a:spcBef>
            </a:pPr>
            <a:r>
              <a:rPr lang="en-US" dirty="0"/>
              <a:t>If price closes 0% to 20% of its range, candle is </a:t>
            </a:r>
            <a:r>
              <a:rPr lang="en-US" b="1" i="1" dirty="0">
                <a:solidFill>
                  <a:srgbClr val="FF0000"/>
                </a:solidFill>
              </a:rPr>
              <a:t>Very Bearish</a:t>
            </a:r>
          </a:p>
        </p:txBody>
      </p:sp>
      <p:grpSp>
        <p:nvGrpSpPr>
          <p:cNvPr id="15" name="Group 14">
            <a:extLst>
              <a:ext uri="{FF2B5EF4-FFF2-40B4-BE49-F238E27FC236}">
                <a16:creationId xmlns:a16="http://schemas.microsoft.com/office/drawing/2014/main" id="{B4185F55-FC9D-4FB1-AA6C-7DAEB580A42C}"/>
              </a:ext>
            </a:extLst>
          </p:cNvPr>
          <p:cNvGrpSpPr/>
          <p:nvPr/>
        </p:nvGrpSpPr>
        <p:grpSpPr>
          <a:xfrm>
            <a:off x="1637929" y="1439638"/>
            <a:ext cx="1566909" cy="4223576"/>
            <a:chOff x="1637930" y="2138718"/>
            <a:chExt cx="1309456" cy="3031296"/>
          </a:xfrm>
        </p:grpSpPr>
        <p:sp>
          <p:nvSpPr>
            <p:cNvPr id="4" name="Rectangle 3">
              <a:extLst>
                <a:ext uri="{FF2B5EF4-FFF2-40B4-BE49-F238E27FC236}">
                  <a16:creationId xmlns:a16="http://schemas.microsoft.com/office/drawing/2014/main" id="{57B611EC-77F9-4016-88EC-CB42116CD6AF}"/>
                </a:ext>
              </a:extLst>
            </p:cNvPr>
            <p:cNvSpPr/>
            <p:nvPr/>
          </p:nvSpPr>
          <p:spPr>
            <a:xfrm>
              <a:off x="2317072" y="2306016"/>
              <a:ext cx="630314" cy="5326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F66CB52-55AA-4C71-9506-A876E7FBDCE4}"/>
                </a:ext>
              </a:extLst>
            </p:cNvPr>
            <p:cNvSpPr/>
            <p:nvPr/>
          </p:nvSpPr>
          <p:spPr>
            <a:xfrm>
              <a:off x="2317072" y="4452688"/>
              <a:ext cx="630314" cy="5326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7CD1A2-0820-451F-8D11-DCF551393B79}"/>
                </a:ext>
              </a:extLst>
            </p:cNvPr>
            <p:cNvSpPr/>
            <p:nvPr/>
          </p:nvSpPr>
          <p:spPr>
            <a:xfrm>
              <a:off x="2317072" y="3920028"/>
              <a:ext cx="630314" cy="532660"/>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FE5FAE-BA9F-4000-A056-02CFF482089F}"/>
                </a:ext>
              </a:extLst>
            </p:cNvPr>
            <p:cNvSpPr/>
            <p:nvPr/>
          </p:nvSpPr>
          <p:spPr>
            <a:xfrm>
              <a:off x="2317072" y="2846692"/>
              <a:ext cx="630314" cy="5326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61DDFA-04B8-475F-AE3B-20CBF993EF76}"/>
                </a:ext>
              </a:extLst>
            </p:cNvPr>
            <p:cNvSpPr/>
            <p:nvPr/>
          </p:nvSpPr>
          <p:spPr>
            <a:xfrm>
              <a:off x="2317072" y="3379352"/>
              <a:ext cx="630314" cy="532660"/>
            </a:xfrm>
            <a:prstGeom prst="rect">
              <a:avLst/>
            </a:prstGeom>
            <a:solidFill>
              <a:srgbClr val="E7F5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5B2A05-E1A5-45BF-9736-696A2CB657D5}"/>
                </a:ext>
              </a:extLst>
            </p:cNvPr>
            <p:cNvSpPr txBox="1"/>
            <p:nvPr/>
          </p:nvSpPr>
          <p:spPr>
            <a:xfrm>
              <a:off x="1637930" y="2138718"/>
              <a:ext cx="727969" cy="369332"/>
            </a:xfrm>
            <a:prstGeom prst="rect">
              <a:avLst/>
            </a:prstGeom>
            <a:noFill/>
          </p:spPr>
          <p:txBody>
            <a:bodyPr wrap="square" rtlCol="0">
              <a:spAutoFit/>
            </a:bodyPr>
            <a:lstStyle/>
            <a:p>
              <a:r>
                <a:rPr lang="en-US" dirty="0">
                  <a:solidFill>
                    <a:srgbClr val="002060"/>
                  </a:solidFill>
                </a:rPr>
                <a:t>100%</a:t>
              </a:r>
            </a:p>
          </p:txBody>
        </p:sp>
        <p:sp>
          <p:nvSpPr>
            <p:cNvPr id="10" name="TextBox 9">
              <a:extLst>
                <a:ext uri="{FF2B5EF4-FFF2-40B4-BE49-F238E27FC236}">
                  <a16:creationId xmlns:a16="http://schemas.microsoft.com/office/drawing/2014/main" id="{F3DD3AFD-EF15-4D6A-AD76-79A9A3FF0C21}"/>
                </a:ext>
              </a:extLst>
            </p:cNvPr>
            <p:cNvSpPr txBox="1"/>
            <p:nvPr/>
          </p:nvSpPr>
          <p:spPr>
            <a:xfrm>
              <a:off x="1731147" y="3204921"/>
              <a:ext cx="630314" cy="369332"/>
            </a:xfrm>
            <a:prstGeom prst="rect">
              <a:avLst/>
            </a:prstGeom>
            <a:noFill/>
          </p:spPr>
          <p:txBody>
            <a:bodyPr wrap="square" rtlCol="0">
              <a:spAutoFit/>
            </a:bodyPr>
            <a:lstStyle/>
            <a:p>
              <a:r>
                <a:rPr lang="en-US" dirty="0">
                  <a:solidFill>
                    <a:srgbClr val="002060"/>
                  </a:solidFill>
                </a:rPr>
                <a:t>60%</a:t>
              </a:r>
            </a:p>
          </p:txBody>
        </p:sp>
        <p:sp>
          <p:nvSpPr>
            <p:cNvPr id="11" name="TextBox 10">
              <a:extLst>
                <a:ext uri="{FF2B5EF4-FFF2-40B4-BE49-F238E27FC236}">
                  <a16:creationId xmlns:a16="http://schemas.microsoft.com/office/drawing/2014/main" id="{B5973394-19DC-4193-A316-DFB0C1C351DF}"/>
                </a:ext>
              </a:extLst>
            </p:cNvPr>
            <p:cNvSpPr txBox="1"/>
            <p:nvPr/>
          </p:nvSpPr>
          <p:spPr>
            <a:xfrm>
              <a:off x="1726707" y="3734990"/>
              <a:ext cx="630314" cy="369332"/>
            </a:xfrm>
            <a:prstGeom prst="rect">
              <a:avLst/>
            </a:prstGeom>
            <a:noFill/>
          </p:spPr>
          <p:txBody>
            <a:bodyPr wrap="square" rtlCol="0">
              <a:spAutoFit/>
            </a:bodyPr>
            <a:lstStyle/>
            <a:p>
              <a:r>
                <a:rPr lang="en-US" dirty="0">
                  <a:solidFill>
                    <a:srgbClr val="002060"/>
                  </a:solidFill>
                </a:rPr>
                <a:t>40%</a:t>
              </a:r>
            </a:p>
          </p:txBody>
        </p:sp>
        <p:sp>
          <p:nvSpPr>
            <p:cNvPr id="12" name="TextBox 11">
              <a:extLst>
                <a:ext uri="{FF2B5EF4-FFF2-40B4-BE49-F238E27FC236}">
                  <a16:creationId xmlns:a16="http://schemas.microsoft.com/office/drawing/2014/main" id="{E7BB2040-63D3-4D6C-8E21-AD13084FED35}"/>
                </a:ext>
              </a:extLst>
            </p:cNvPr>
            <p:cNvSpPr txBox="1"/>
            <p:nvPr/>
          </p:nvSpPr>
          <p:spPr>
            <a:xfrm>
              <a:off x="1726707" y="4267836"/>
              <a:ext cx="630314" cy="369332"/>
            </a:xfrm>
            <a:prstGeom prst="rect">
              <a:avLst/>
            </a:prstGeom>
            <a:noFill/>
          </p:spPr>
          <p:txBody>
            <a:bodyPr wrap="square" rtlCol="0">
              <a:spAutoFit/>
            </a:bodyPr>
            <a:lstStyle/>
            <a:p>
              <a:r>
                <a:rPr lang="en-US" dirty="0">
                  <a:solidFill>
                    <a:srgbClr val="002060"/>
                  </a:solidFill>
                </a:rPr>
                <a:t>20%</a:t>
              </a:r>
            </a:p>
          </p:txBody>
        </p:sp>
        <p:sp>
          <p:nvSpPr>
            <p:cNvPr id="13" name="TextBox 12">
              <a:extLst>
                <a:ext uri="{FF2B5EF4-FFF2-40B4-BE49-F238E27FC236}">
                  <a16:creationId xmlns:a16="http://schemas.microsoft.com/office/drawing/2014/main" id="{E68CB614-17C2-459D-8245-ED0FA2F46A04}"/>
                </a:ext>
              </a:extLst>
            </p:cNvPr>
            <p:cNvSpPr txBox="1"/>
            <p:nvPr/>
          </p:nvSpPr>
          <p:spPr>
            <a:xfrm>
              <a:off x="1834718" y="4800682"/>
              <a:ext cx="630314" cy="369332"/>
            </a:xfrm>
            <a:prstGeom prst="rect">
              <a:avLst/>
            </a:prstGeom>
            <a:noFill/>
          </p:spPr>
          <p:txBody>
            <a:bodyPr wrap="square" rtlCol="0">
              <a:spAutoFit/>
            </a:bodyPr>
            <a:lstStyle/>
            <a:p>
              <a:r>
                <a:rPr lang="en-US" dirty="0">
                  <a:solidFill>
                    <a:srgbClr val="002060"/>
                  </a:solidFill>
                </a:rPr>
                <a:t>0%</a:t>
              </a:r>
            </a:p>
          </p:txBody>
        </p:sp>
        <p:sp>
          <p:nvSpPr>
            <p:cNvPr id="14" name="TextBox 13">
              <a:extLst>
                <a:ext uri="{FF2B5EF4-FFF2-40B4-BE49-F238E27FC236}">
                  <a16:creationId xmlns:a16="http://schemas.microsoft.com/office/drawing/2014/main" id="{657037D6-691C-4B3E-886B-462BC8D5407D}"/>
                </a:ext>
              </a:extLst>
            </p:cNvPr>
            <p:cNvSpPr txBox="1"/>
            <p:nvPr/>
          </p:nvSpPr>
          <p:spPr>
            <a:xfrm>
              <a:off x="1731146" y="2650923"/>
              <a:ext cx="630314" cy="369332"/>
            </a:xfrm>
            <a:prstGeom prst="rect">
              <a:avLst/>
            </a:prstGeom>
            <a:noFill/>
          </p:spPr>
          <p:txBody>
            <a:bodyPr wrap="square" rtlCol="0">
              <a:spAutoFit/>
            </a:bodyPr>
            <a:lstStyle/>
            <a:p>
              <a:r>
                <a:rPr lang="en-US" dirty="0">
                  <a:solidFill>
                    <a:srgbClr val="002060"/>
                  </a:solidFill>
                </a:rPr>
                <a:t>80%</a:t>
              </a:r>
            </a:p>
          </p:txBody>
        </p:sp>
      </p:grpSp>
      <p:sp>
        <p:nvSpPr>
          <p:cNvPr id="16" name="Slide Number Placeholder 15">
            <a:extLst>
              <a:ext uri="{FF2B5EF4-FFF2-40B4-BE49-F238E27FC236}">
                <a16:creationId xmlns:a16="http://schemas.microsoft.com/office/drawing/2014/main" id="{28D5B8A0-E2D4-4E88-88F8-750A0E23CB8C}"/>
              </a:ext>
            </a:extLst>
          </p:cNvPr>
          <p:cNvSpPr>
            <a:spLocks noGrp="1"/>
          </p:cNvSpPr>
          <p:nvPr>
            <p:ph type="sldNum" sz="quarter" idx="12"/>
          </p:nvPr>
        </p:nvSpPr>
        <p:spPr/>
        <p:txBody>
          <a:bodyPr/>
          <a:lstStyle/>
          <a:p>
            <a:fld id="{E820A85A-CDE9-48B4-A1D9-CE89917F0AE7}" type="slidenum">
              <a:rPr lang="en-US" smtClean="0"/>
              <a:t>11</a:t>
            </a:fld>
            <a:endParaRPr lang="en-US"/>
          </a:p>
        </p:txBody>
      </p:sp>
    </p:spTree>
    <p:extLst>
      <p:ext uri="{BB962C8B-B14F-4D97-AF65-F5344CB8AC3E}">
        <p14:creationId xmlns:p14="http://schemas.microsoft.com/office/powerpoint/2010/main" val="3654582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9FC4-15CA-4F3A-B1D1-0CDDA63207C3}"/>
              </a:ext>
            </a:extLst>
          </p:cNvPr>
          <p:cNvSpPr>
            <a:spLocks noGrp="1"/>
          </p:cNvSpPr>
          <p:nvPr>
            <p:ph type="title"/>
          </p:nvPr>
        </p:nvSpPr>
        <p:spPr/>
        <p:txBody>
          <a:bodyPr/>
          <a:lstStyle/>
          <a:p>
            <a:r>
              <a:rPr lang="en-US" dirty="0"/>
              <a:t>AT&amp;T Overnight Gap Up</a:t>
            </a:r>
          </a:p>
        </p:txBody>
      </p:sp>
      <p:pic>
        <p:nvPicPr>
          <p:cNvPr id="4" name="Content Placeholder 3">
            <a:extLst>
              <a:ext uri="{FF2B5EF4-FFF2-40B4-BE49-F238E27FC236}">
                <a16:creationId xmlns:a16="http://schemas.microsoft.com/office/drawing/2014/main" id="{BEBC40FB-0BA5-4509-AACF-E8C89EE7F66C}"/>
              </a:ext>
            </a:extLst>
          </p:cNvPr>
          <p:cNvPicPr>
            <a:picLocks noGrp="1" noChangeAspect="1"/>
          </p:cNvPicPr>
          <p:nvPr>
            <p:ph idx="1"/>
          </p:nvPr>
        </p:nvPicPr>
        <p:blipFill rotWithShape="1">
          <a:blip r:embed="rId2"/>
          <a:srcRect l="42242" t="33101" r="42521" b="38092"/>
          <a:stretch/>
        </p:blipFill>
        <p:spPr>
          <a:xfrm>
            <a:off x="2041864" y="1528574"/>
            <a:ext cx="7512284" cy="4668039"/>
          </a:xfrm>
          <a:prstGeom prst="rect">
            <a:avLst/>
          </a:prstGeom>
        </p:spPr>
      </p:pic>
      <p:sp>
        <p:nvSpPr>
          <p:cNvPr id="3" name="Oval 2">
            <a:extLst>
              <a:ext uri="{FF2B5EF4-FFF2-40B4-BE49-F238E27FC236}">
                <a16:creationId xmlns:a16="http://schemas.microsoft.com/office/drawing/2014/main" id="{28277FB7-551B-4E9B-BC14-3069197C39F4}"/>
              </a:ext>
            </a:extLst>
          </p:cNvPr>
          <p:cNvSpPr/>
          <p:nvPr/>
        </p:nvSpPr>
        <p:spPr>
          <a:xfrm>
            <a:off x="4109917" y="2812912"/>
            <a:ext cx="661386" cy="61608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A020B9F-A209-487B-96D6-3F57A1600E69}"/>
              </a:ext>
            </a:extLst>
          </p:cNvPr>
          <p:cNvCxnSpPr>
            <a:cxnSpLocks/>
          </p:cNvCxnSpPr>
          <p:nvPr/>
        </p:nvCxnSpPr>
        <p:spPr>
          <a:xfrm flipH="1" flipV="1">
            <a:off x="4927107" y="3151573"/>
            <a:ext cx="5030087" cy="8716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4F67AE-782C-48E4-ACDB-ACF174DEB08A}"/>
              </a:ext>
            </a:extLst>
          </p:cNvPr>
          <p:cNvSpPr txBox="1"/>
          <p:nvPr/>
        </p:nvSpPr>
        <p:spPr>
          <a:xfrm>
            <a:off x="10150136" y="2990966"/>
            <a:ext cx="1748901" cy="646331"/>
          </a:xfrm>
          <a:prstGeom prst="rect">
            <a:avLst/>
          </a:prstGeom>
          <a:noFill/>
        </p:spPr>
        <p:txBody>
          <a:bodyPr wrap="square" rtlCol="0">
            <a:spAutoFit/>
          </a:bodyPr>
          <a:lstStyle/>
          <a:p>
            <a:r>
              <a:rPr lang="en-US" dirty="0">
                <a:solidFill>
                  <a:srgbClr val="002060"/>
                </a:solidFill>
              </a:rPr>
              <a:t>What is going on in this gap?</a:t>
            </a:r>
          </a:p>
        </p:txBody>
      </p:sp>
      <p:sp>
        <p:nvSpPr>
          <p:cNvPr id="7" name="Rectangle 6">
            <a:extLst>
              <a:ext uri="{FF2B5EF4-FFF2-40B4-BE49-F238E27FC236}">
                <a16:creationId xmlns:a16="http://schemas.microsoft.com/office/drawing/2014/main" id="{20A4D5F3-211B-4C7F-ADC4-7F3E603E47CB}"/>
              </a:ext>
            </a:extLst>
          </p:cNvPr>
          <p:cNvSpPr/>
          <p:nvPr/>
        </p:nvSpPr>
        <p:spPr>
          <a:xfrm>
            <a:off x="4350058" y="2952750"/>
            <a:ext cx="98117" cy="385254"/>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0303C696-D5C2-47EB-AC3A-586C27EB98B2}"/>
              </a:ext>
            </a:extLst>
          </p:cNvPr>
          <p:cNvSpPr>
            <a:spLocks noGrp="1"/>
          </p:cNvSpPr>
          <p:nvPr>
            <p:ph type="sldNum" sz="quarter" idx="12"/>
          </p:nvPr>
        </p:nvSpPr>
        <p:spPr/>
        <p:txBody>
          <a:bodyPr/>
          <a:lstStyle/>
          <a:p>
            <a:fld id="{E820A85A-CDE9-48B4-A1D9-CE89917F0AE7}" type="slidenum">
              <a:rPr lang="en-US" smtClean="0"/>
              <a:t>12</a:t>
            </a:fld>
            <a:endParaRPr lang="en-US"/>
          </a:p>
        </p:txBody>
      </p:sp>
    </p:spTree>
    <p:extLst>
      <p:ext uri="{BB962C8B-B14F-4D97-AF65-F5344CB8AC3E}">
        <p14:creationId xmlns:p14="http://schemas.microsoft.com/office/powerpoint/2010/main" val="192631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5D18-6FFF-472E-AA05-F048D82461BC}"/>
              </a:ext>
            </a:extLst>
          </p:cNvPr>
          <p:cNvSpPr>
            <a:spLocks noGrp="1"/>
          </p:cNvSpPr>
          <p:nvPr>
            <p:ph type="title"/>
          </p:nvPr>
        </p:nvSpPr>
        <p:spPr/>
        <p:txBody>
          <a:bodyPr/>
          <a:lstStyle/>
          <a:p>
            <a:r>
              <a:rPr lang="en-US" dirty="0"/>
              <a:t>Bullish Candles and Patterns</a:t>
            </a:r>
          </a:p>
        </p:txBody>
      </p:sp>
      <p:sp>
        <p:nvSpPr>
          <p:cNvPr id="4" name="Slide Number Placeholder 3">
            <a:extLst>
              <a:ext uri="{FF2B5EF4-FFF2-40B4-BE49-F238E27FC236}">
                <a16:creationId xmlns:a16="http://schemas.microsoft.com/office/drawing/2014/main" id="{43A0E311-8AB7-4EDA-9161-5315EA0B97CD}"/>
              </a:ext>
            </a:extLst>
          </p:cNvPr>
          <p:cNvSpPr>
            <a:spLocks noGrp="1"/>
          </p:cNvSpPr>
          <p:nvPr>
            <p:ph type="sldNum" sz="quarter" idx="12"/>
          </p:nvPr>
        </p:nvSpPr>
        <p:spPr/>
        <p:txBody>
          <a:bodyPr/>
          <a:lstStyle/>
          <a:p>
            <a:fld id="{E820A85A-CDE9-48B4-A1D9-CE89917F0AE7}" type="slidenum">
              <a:rPr lang="en-US" smtClean="0"/>
              <a:t>13</a:t>
            </a:fld>
            <a:endParaRPr lang="en-US"/>
          </a:p>
        </p:txBody>
      </p:sp>
      <p:sp>
        <p:nvSpPr>
          <p:cNvPr id="5" name="Content Placeholder 2">
            <a:extLst>
              <a:ext uri="{FF2B5EF4-FFF2-40B4-BE49-F238E27FC236}">
                <a16:creationId xmlns:a16="http://schemas.microsoft.com/office/drawing/2014/main" id="{9BBC5CFF-07B1-4FAE-83A3-6446F5405942}"/>
              </a:ext>
            </a:extLst>
          </p:cNvPr>
          <p:cNvSpPr txBox="1">
            <a:spLocks/>
          </p:cNvSpPr>
          <p:nvPr/>
        </p:nvSpPr>
        <p:spPr>
          <a:xfrm>
            <a:off x="975065" y="2645916"/>
            <a:ext cx="1237548" cy="408372"/>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t>Hammer candle</a:t>
            </a:r>
          </a:p>
        </p:txBody>
      </p:sp>
      <p:sp>
        <p:nvSpPr>
          <p:cNvPr id="7" name="Rectangle 6">
            <a:extLst>
              <a:ext uri="{FF2B5EF4-FFF2-40B4-BE49-F238E27FC236}">
                <a16:creationId xmlns:a16="http://schemas.microsoft.com/office/drawing/2014/main" id="{CBB3B3ED-DB02-42F0-9CBD-948992A1C6F8}"/>
              </a:ext>
            </a:extLst>
          </p:cNvPr>
          <p:cNvSpPr/>
          <p:nvPr/>
        </p:nvSpPr>
        <p:spPr>
          <a:xfrm>
            <a:off x="6152100" y="3680256"/>
            <a:ext cx="479394" cy="3815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8EFA36-D84F-4F6E-87FF-B1CBF4037565}"/>
              </a:ext>
            </a:extLst>
          </p:cNvPr>
          <p:cNvSpPr/>
          <p:nvPr/>
        </p:nvSpPr>
        <p:spPr>
          <a:xfrm>
            <a:off x="10141717" y="2364329"/>
            <a:ext cx="479394" cy="132813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7BDDBB-DEAF-46CF-BD97-FCAA1D4CFD87}"/>
              </a:ext>
            </a:extLst>
          </p:cNvPr>
          <p:cNvSpPr/>
          <p:nvPr/>
        </p:nvSpPr>
        <p:spPr>
          <a:xfrm>
            <a:off x="4190851" y="3257689"/>
            <a:ext cx="479394" cy="29023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E63051D-6C8F-4926-96F7-C1C22FB5E3FB}"/>
              </a:ext>
            </a:extLst>
          </p:cNvPr>
          <p:cNvCxnSpPr>
            <a:cxnSpLocks/>
          </p:cNvCxnSpPr>
          <p:nvPr/>
        </p:nvCxnSpPr>
        <p:spPr>
          <a:xfrm>
            <a:off x="6369601" y="3378786"/>
            <a:ext cx="0" cy="10341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688059-E3E4-47A3-9BDF-CD7354EB31F9}"/>
              </a:ext>
            </a:extLst>
          </p:cNvPr>
          <p:cNvCxnSpPr>
            <a:cxnSpLocks/>
          </p:cNvCxnSpPr>
          <p:nvPr/>
        </p:nvCxnSpPr>
        <p:spPr>
          <a:xfrm>
            <a:off x="10342104" y="2176233"/>
            <a:ext cx="0" cy="187836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5D2630D-629C-4042-BADB-063E9162E769}"/>
              </a:ext>
            </a:extLst>
          </p:cNvPr>
          <p:cNvSpPr/>
          <p:nvPr/>
        </p:nvSpPr>
        <p:spPr>
          <a:xfrm>
            <a:off x="1396398" y="3139551"/>
            <a:ext cx="479394" cy="4083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3393D57-710A-4CED-86F2-E697BB7D0DF6}"/>
              </a:ext>
            </a:extLst>
          </p:cNvPr>
          <p:cNvCxnSpPr/>
          <p:nvPr/>
        </p:nvCxnSpPr>
        <p:spPr>
          <a:xfrm>
            <a:off x="1636095" y="3508067"/>
            <a:ext cx="0" cy="110748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BE59B553-EE3B-4046-BD32-5CBC26714663}"/>
              </a:ext>
            </a:extLst>
          </p:cNvPr>
          <p:cNvSpPr txBox="1">
            <a:spLocks/>
          </p:cNvSpPr>
          <p:nvPr/>
        </p:nvSpPr>
        <p:spPr>
          <a:xfrm>
            <a:off x="9050997" y="4621971"/>
            <a:ext cx="1431392" cy="408372"/>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t>Morning star pattern</a:t>
            </a:r>
          </a:p>
        </p:txBody>
      </p:sp>
      <p:sp>
        <p:nvSpPr>
          <p:cNvPr id="17" name="Rectangle 16">
            <a:extLst>
              <a:ext uri="{FF2B5EF4-FFF2-40B4-BE49-F238E27FC236}">
                <a16:creationId xmlns:a16="http://schemas.microsoft.com/office/drawing/2014/main" id="{480D1D4E-101C-4E9A-9D31-25703A4DDC44}"/>
              </a:ext>
            </a:extLst>
          </p:cNvPr>
          <p:cNvSpPr/>
          <p:nvPr/>
        </p:nvSpPr>
        <p:spPr>
          <a:xfrm>
            <a:off x="6756377" y="2914188"/>
            <a:ext cx="479394" cy="114762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A951D22-F94D-4A88-AC01-377989D091D4}"/>
              </a:ext>
            </a:extLst>
          </p:cNvPr>
          <p:cNvCxnSpPr>
            <a:cxnSpLocks/>
          </p:cNvCxnSpPr>
          <p:nvPr/>
        </p:nvCxnSpPr>
        <p:spPr>
          <a:xfrm>
            <a:off x="6973878" y="2572767"/>
            <a:ext cx="0" cy="191350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538AE30-7234-4681-A41A-FB60EEE8F90A}"/>
              </a:ext>
            </a:extLst>
          </p:cNvPr>
          <p:cNvSpPr txBox="1">
            <a:spLocks/>
          </p:cNvSpPr>
          <p:nvPr/>
        </p:nvSpPr>
        <p:spPr>
          <a:xfrm>
            <a:off x="3351018" y="4324014"/>
            <a:ext cx="1289141" cy="40837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600" dirty="0"/>
              <a:t>Bullish </a:t>
            </a:r>
            <a:r>
              <a:rPr lang="en-US" sz="1600" dirty="0" err="1"/>
              <a:t>Harami</a:t>
            </a:r>
            <a:endParaRPr lang="en-US" sz="1600" dirty="0"/>
          </a:p>
        </p:txBody>
      </p:sp>
      <p:sp>
        <p:nvSpPr>
          <p:cNvPr id="20" name="Rectangle 19">
            <a:extLst>
              <a:ext uri="{FF2B5EF4-FFF2-40B4-BE49-F238E27FC236}">
                <a16:creationId xmlns:a16="http://schemas.microsoft.com/office/drawing/2014/main" id="{E08BE0DF-5B63-43DD-BB60-2C50FB694D32}"/>
              </a:ext>
            </a:extLst>
          </p:cNvPr>
          <p:cNvSpPr/>
          <p:nvPr/>
        </p:nvSpPr>
        <p:spPr>
          <a:xfrm>
            <a:off x="9572503" y="3749063"/>
            <a:ext cx="479394" cy="26484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667975CE-F570-4601-92A4-9AA87401C73B}"/>
              </a:ext>
            </a:extLst>
          </p:cNvPr>
          <p:cNvCxnSpPr/>
          <p:nvPr/>
        </p:nvCxnSpPr>
        <p:spPr>
          <a:xfrm>
            <a:off x="9812200" y="3305454"/>
            <a:ext cx="0" cy="11074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6336C09-BAB2-4E05-B2C0-6EEDAB941BA0}"/>
              </a:ext>
            </a:extLst>
          </p:cNvPr>
          <p:cNvSpPr/>
          <p:nvPr/>
        </p:nvSpPr>
        <p:spPr>
          <a:xfrm>
            <a:off x="9007820" y="2170869"/>
            <a:ext cx="479394" cy="146389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3355489D-F9BE-4EAF-8C2E-AB91EA33F19D}"/>
              </a:ext>
            </a:extLst>
          </p:cNvPr>
          <p:cNvCxnSpPr/>
          <p:nvPr/>
        </p:nvCxnSpPr>
        <p:spPr>
          <a:xfrm>
            <a:off x="9242190" y="2672276"/>
            <a:ext cx="0" cy="11074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119E7CE-F33B-40AC-9F0E-1A1E8EE4FFC4}"/>
              </a:ext>
            </a:extLst>
          </p:cNvPr>
          <p:cNvSpPr txBox="1">
            <a:spLocks/>
          </p:cNvSpPr>
          <p:nvPr/>
        </p:nvSpPr>
        <p:spPr>
          <a:xfrm>
            <a:off x="6172113" y="4805318"/>
            <a:ext cx="1431392" cy="408372"/>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t>Bullish engulfing pattern</a:t>
            </a:r>
          </a:p>
        </p:txBody>
      </p:sp>
      <p:sp>
        <p:nvSpPr>
          <p:cNvPr id="25" name="Rectangle 24">
            <a:extLst>
              <a:ext uri="{FF2B5EF4-FFF2-40B4-BE49-F238E27FC236}">
                <a16:creationId xmlns:a16="http://schemas.microsoft.com/office/drawing/2014/main" id="{528D4712-62CD-47A0-8C72-64CDEFC19A10}"/>
              </a:ext>
            </a:extLst>
          </p:cNvPr>
          <p:cNvSpPr/>
          <p:nvPr/>
        </p:nvSpPr>
        <p:spPr>
          <a:xfrm>
            <a:off x="3426749" y="2891457"/>
            <a:ext cx="479394" cy="9816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D26688B5-09CA-4E48-875F-E5C0CE5BD52D}"/>
              </a:ext>
            </a:extLst>
          </p:cNvPr>
          <p:cNvCxnSpPr>
            <a:cxnSpLocks/>
          </p:cNvCxnSpPr>
          <p:nvPr/>
        </p:nvCxnSpPr>
        <p:spPr>
          <a:xfrm>
            <a:off x="3647841" y="2737513"/>
            <a:ext cx="0" cy="12124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B94523D-2A8C-46D3-8E03-40723ECD3D1F}"/>
              </a:ext>
            </a:extLst>
          </p:cNvPr>
          <p:cNvCxnSpPr>
            <a:cxnSpLocks/>
          </p:cNvCxnSpPr>
          <p:nvPr/>
        </p:nvCxnSpPr>
        <p:spPr>
          <a:xfrm>
            <a:off x="4419496" y="3257689"/>
            <a:ext cx="0" cy="49137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7159B73-A6F4-4030-B2F2-F1910D158CE0}"/>
              </a:ext>
            </a:extLst>
          </p:cNvPr>
          <p:cNvCxnSpPr>
            <a:cxnSpLocks/>
          </p:cNvCxnSpPr>
          <p:nvPr/>
        </p:nvCxnSpPr>
        <p:spPr>
          <a:xfrm flipH="1" flipV="1">
            <a:off x="10077450" y="4053628"/>
            <a:ext cx="866775" cy="56015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8545D7DA-1D09-4915-8A90-FECC93E02B26}"/>
              </a:ext>
            </a:extLst>
          </p:cNvPr>
          <p:cNvSpPr txBox="1">
            <a:spLocks/>
          </p:cNvSpPr>
          <p:nvPr/>
        </p:nvSpPr>
        <p:spPr>
          <a:xfrm>
            <a:off x="10925175" y="4649945"/>
            <a:ext cx="848320" cy="408372"/>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t>R or G candle</a:t>
            </a:r>
          </a:p>
        </p:txBody>
      </p:sp>
      <p:cxnSp>
        <p:nvCxnSpPr>
          <p:cNvPr id="34" name="Straight Arrow Connector 33">
            <a:extLst>
              <a:ext uri="{FF2B5EF4-FFF2-40B4-BE49-F238E27FC236}">
                <a16:creationId xmlns:a16="http://schemas.microsoft.com/office/drawing/2014/main" id="{14081E19-3E65-4C8C-BA63-1F30AD6247EB}"/>
              </a:ext>
            </a:extLst>
          </p:cNvPr>
          <p:cNvCxnSpPr>
            <a:cxnSpLocks/>
          </p:cNvCxnSpPr>
          <p:nvPr/>
        </p:nvCxnSpPr>
        <p:spPr>
          <a:xfrm flipH="1">
            <a:off x="1931422" y="2914188"/>
            <a:ext cx="498692" cy="42954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4EEAAA3F-3FC3-4C99-B90F-24BB2CC11AEA}"/>
              </a:ext>
            </a:extLst>
          </p:cNvPr>
          <p:cNvSpPr txBox="1">
            <a:spLocks/>
          </p:cNvSpPr>
          <p:nvPr/>
        </p:nvSpPr>
        <p:spPr>
          <a:xfrm>
            <a:off x="2269479" y="2494748"/>
            <a:ext cx="848320" cy="408372"/>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t>R or G candle</a:t>
            </a:r>
          </a:p>
        </p:txBody>
      </p:sp>
    </p:spTree>
    <p:extLst>
      <p:ext uri="{BB962C8B-B14F-4D97-AF65-F5344CB8AC3E}">
        <p14:creationId xmlns:p14="http://schemas.microsoft.com/office/powerpoint/2010/main" val="63424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4" grpId="0" animBg="1"/>
      <p:bldP spid="16" grpId="0"/>
      <p:bldP spid="17" grpId="0" animBg="1"/>
      <p:bldP spid="19" grpId="0"/>
      <p:bldP spid="20" grpId="0" animBg="1"/>
      <p:bldP spid="22" grpId="0" animBg="1"/>
      <p:bldP spid="24" grpId="0"/>
      <p:bldP spid="25" grpId="0" animBg="1"/>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5657-7BDF-4C5D-9E9C-35C6B4B34BDC}"/>
              </a:ext>
            </a:extLst>
          </p:cNvPr>
          <p:cNvSpPr>
            <a:spLocks noGrp="1"/>
          </p:cNvSpPr>
          <p:nvPr>
            <p:ph type="title"/>
          </p:nvPr>
        </p:nvSpPr>
        <p:spPr/>
        <p:txBody>
          <a:bodyPr/>
          <a:lstStyle/>
          <a:p>
            <a:r>
              <a:rPr lang="en-US" dirty="0"/>
              <a:t>Bearish Candles and Patterns</a:t>
            </a:r>
          </a:p>
        </p:txBody>
      </p:sp>
      <p:sp>
        <p:nvSpPr>
          <p:cNvPr id="3" name="Content Placeholder 2">
            <a:extLst>
              <a:ext uri="{FF2B5EF4-FFF2-40B4-BE49-F238E27FC236}">
                <a16:creationId xmlns:a16="http://schemas.microsoft.com/office/drawing/2014/main" id="{B3DF8EDE-2E3F-4598-9998-4236F9437A6E}"/>
              </a:ext>
            </a:extLst>
          </p:cNvPr>
          <p:cNvSpPr>
            <a:spLocks noGrp="1"/>
          </p:cNvSpPr>
          <p:nvPr>
            <p:ph idx="1"/>
          </p:nvPr>
        </p:nvSpPr>
        <p:spPr>
          <a:xfrm>
            <a:off x="1319855" y="4979065"/>
            <a:ext cx="1237548" cy="408372"/>
          </a:xfrm>
        </p:spPr>
        <p:txBody>
          <a:bodyPr>
            <a:normAutofit fontScale="85000" lnSpcReduction="10000"/>
          </a:bodyPr>
          <a:lstStyle/>
          <a:p>
            <a:pPr algn="ctr"/>
            <a:r>
              <a:rPr lang="en-US" sz="1800" dirty="0"/>
              <a:t>Shooting star</a:t>
            </a:r>
          </a:p>
        </p:txBody>
      </p:sp>
      <p:sp>
        <p:nvSpPr>
          <p:cNvPr id="6" name="Rectangle 5">
            <a:extLst>
              <a:ext uri="{FF2B5EF4-FFF2-40B4-BE49-F238E27FC236}">
                <a16:creationId xmlns:a16="http://schemas.microsoft.com/office/drawing/2014/main" id="{17F4CBEC-71F3-4B1E-8DD0-6BA3C9AE6CFF}"/>
              </a:ext>
            </a:extLst>
          </p:cNvPr>
          <p:cNvSpPr/>
          <p:nvPr/>
        </p:nvSpPr>
        <p:spPr>
          <a:xfrm>
            <a:off x="975064" y="3216676"/>
            <a:ext cx="479394" cy="4083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CDC17EC-2F4E-4DB8-8A1F-DD9A641E844A}"/>
              </a:ext>
            </a:extLst>
          </p:cNvPr>
          <p:cNvSpPr/>
          <p:nvPr/>
        </p:nvSpPr>
        <p:spPr>
          <a:xfrm>
            <a:off x="6842514" y="2891606"/>
            <a:ext cx="479394" cy="97942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2F647D-7D2E-4B91-A2AA-2912E3B9967A}"/>
              </a:ext>
            </a:extLst>
          </p:cNvPr>
          <p:cNvSpPr/>
          <p:nvPr/>
        </p:nvSpPr>
        <p:spPr>
          <a:xfrm>
            <a:off x="9002493" y="2117959"/>
            <a:ext cx="479394" cy="132813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67F5F96-55F9-4887-B45A-EE250D203DEB}"/>
              </a:ext>
            </a:extLst>
          </p:cNvPr>
          <p:cNvCxnSpPr/>
          <p:nvPr/>
        </p:nvCxnSpPr>
        <p:spPr>
          <a:xfrm>
            <a:off x="1188126" y="3625048"/>
            <a:ext cx="0" cy="11074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EA2858C-838E-4B9F-8F59-6439DE834988}"/>
              </a:ext>
            </a:extLst>
          </p:cNvPr>
          <p:cNvCxnSpPr>
            <a:cxnSpLocks/>
          </p:cNvCxnSpPr>
          <p:nvPr/>
        </p:nvCxnSpPr>
        <p:spPr>
          <a:xfrm>
            <a:off x="7082211" y="2756083"/>
            <a:ext cx="0" cy="11762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15B003-FAD5-4817-9A87-922B834289B0}"/>
              </a:ext>
            </a:extLst>
          </p:cNvPr>
          <p:cNvCxnSpPr>
            <a:cxnSpLocks/>
          </p:cNvCxnSpPr>
          <p:nvPr/>
        </p:nvCxnSpPr>
        <p:spPr>
          <a:xfrm>
            <a:off x="9242190" y="2176535"/>
            <a:ext cx="0" cy="133743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3C7D0-BFDB-4A3C-858A-DE9A35ECFC17}"/>
              </a:ext>
            </a:extLst>
          </p:cNvPr>
          <p:cNvSpPr/>
          <p:nvPr/>
        </p:nvSpPr>
        <p:spPr>
          <a:xfrm>
            <a:off x="1713861" y="4314640"/>
            <a:ext cx="479394" cy="4083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84F84D9-BF71-44DB-9052-851B0FD2CC14}"/>
              </a:ext>
            </a:extLst>
          </p:cNvPr>
          <p:cNvCxnSpPr>
            <a:cxnSpLocks/>
          </p:cNvCxnSpPr>
          <p:nvPr/>
        </p:nvCxnSpPr>
        <p:spPr>
          <a:xfrm flipH="1">
            <a:off x="1946281" y="3445078"/>
            <a:ext cx="7277" cy="129559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1130D1ED-4D6B-4FD1-850D-934B578D90A2}"/>
              </a:ext>
            </a:extLst>
          </p:cNvPr>
          <p:cNvSpPr txBox="1">
            <a:spLocks/>
          </p:cNvSpPr>
          <p:nvPr/>
        </p:nvSpPr>
        <p:spPr>
          <a:xfrm>
            <a:off x="9002493" y="4105278"/>
            <a:ext cx="1769504" cy="408372"/>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t>Evening star pattern</a:t>
            </a:r>
          </a:p>
        </p:txBody>
      </p:sp>
      <p:sp>
        <p:nvSpPr>
          <p:cNvPr id="24" name="Rectangle 23">
            <a:extLst>
              <a:ext uri="{FF2B5EF4-FFF2-40B4-BE49-F238E27FC236}">
                <a16:creationId xmlns:a16="http://schemas.microsoft.com/office/drawing/2014/main" id="{778B1D38-8A53-4189-93D7-49F9DAA46AE0}"/>
              </a:ext>
            </a:extLst>
          </p:cNvPr>
          <p:cNvSpPr/>
          <p:nvPr/>
        </p:nvSpPr>
        <p:spPr>
          <a:xfrm>
            <a:off x="6072913" y="2906975"/>
            <a:ext cx="479394" cy="49894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ED19DF01-16C6-4BA9-817C-BB0B292FFC9A}"/>
              </a:ext>
            </a:extLst>
          </p:cNvPr>
          <p:cNvCxnSpPr>
            <a:cxnSpLocks/>
          </p:cNvCxnSpPr>
          <p:nvPr/>
        </p:nvCxnSpPr>
        <p:spPr>
          <a:xfrm flipH="1">
            <a:off x="6297516" y="2801639"/>
            <a:ext cx="15094" cy="78760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3F0AF170-302F-4A88-A6B0-E3E0FBAE876C}"/>
              </a:ext>
            </a:extLst>
          </p:cNvPr>
          <p:cNvSpPr txBox="1">
            <a:spLocks/>
          </p:cNvSpPr>
          <p:nvPr/>
        </p:nvSpPr>
        <p:spPr>
          <a:xfrm>
            <a:off x="3099311" y="4282089"/>
            <a:ext cx="1755688" cy="40837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1600" dirty="0"/>
              <a:t>Bearish </a:t>
            </a:r>
            <a:r>
              <a:rPr lang="en-US" sz="1600" dirty="0" err="1"/>
              <a:t>Harami</a:t>
            </a:r>
            <a:endParaRPr lang="en-US" sz="1600" dirty="0"/>
          </a:p>
        </p:txBody>
      </p:sp>
      <p:sp>
        <p:nvSpPr>
          <p:cNvPr id="32" name="Rectangle 31">
            <a:extLst>
              <a:ext uri="{FF2B5EF4-FFF2-40B4-BE49-F238E27FC236}">
                <a16:creationId xmlns:a16="http://schemas.microsoft.com/office/drawing/2014/main" id="{B69B0EFE-618E-41C4-B497-BE534D94CEDC}"/>
              </a:ext>
            </a:extLst>
          </p:cNvPr>
          <p:cNvSpPr/>
          <p:nvPr/>
        </p:nvSpPr>
        <p:spPr>
          <a:xfrm>
            <a:off x="9660761" y="1740070"/>
            <a:ext cx="479394" cy="26484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68953492-C6E0-4DD4-82B7-903AA9AE8996}"/>
              </a:ext>
            </a:extLst>
          </p:cNvPr>
          <p:cNvCxnSpPr>
            <a:cxnSpLocks/>
          </p:cNvCxnSpPr>
          <p:nvPr/>
        </p:nvCxnSpPr>
        <p:spPr>
          <a:xfrm>
            <a:off x="9900458" y="1690595"/>
            <a:ext cx="0" cy="42736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CB53E5C-F68B-45C2-B222-FE9546AA4262}"/>
              </a:ext>
            </a:extLst>
          </p:cNvPr>
          <p:cNvSpPr/>
          <p:nvPr/>
        </p:nvSpPr>
        <p:spPr>
          <a:xfrm>
            <a:off x="10292609" y="2050080"/>
            <a:ext cx="479394" cy="146389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BD37F5F1-85FB-428B-AAFC-1BF8D0E96D5D}"/>
              </a:ext>
            </a:extLst>
          </p:cNvPr>
          <p:cNvCxnSpPr/>
          <p:nvPr/>
        </p:nvCxnSpPr>
        <p:spPr>
          <a:xfrm>
            <a:off x="10556470" y="2582753"/>
            <a:ext cx="0" cy="11074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9C9E9B63-9BFC-41BE-BA41-1822B116D8B5}"/>
              </a:ext>
            </a:extLst>
          </p:cNvPr>
          <p:cNvSpPr txBox="1">
            <a:spLocks/>
          </p:cNvSpPr>
          <p:nvPr/>
        </p:nvSpPr>
        <p:spPr>
          <a:xfrm>
            <a:off x="6000752" y="4486275"/>
            <a:ext cx="1430653" cy="408372"/>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dirty="0"/>
              <a:t>Bearish engulfing pattern</a:t>
            </a:r>
          </a:p>
        </p:txBody>
      </p:sp>
      <p:sp>
        <p:nvSpPr>
          <p:cNvPr id="38" name="Slide Number Placeholder 37">
            <a:extLst>
              <a:ext uri="{FF2B5EF4-FFF2-40B4-BE49-F238E27FC236}">
                <a16:creationId xmlns:a16="http://schemas.microsoft.com/office/drawing/2014/main" id="{60E42D4C-1F1A-48BA-80D9-EBCD8EE22E4C}"/>
              </a:ext>
            </a:extLst>
          </p:cNvPr>
          <p:cNvSpPr>
            <a:spLocks noGrp="1"/>
          </p:cNvSpPr>
          <p:nvPr>
            <p:ph type="sldNum" sz="quarter" idx="12"/>
          </p:nvPr>
        </p:nvSpPr>
        <p:spPr/>
        <p:txBody>
          <a:bodyPr/>
          <a:lstStyle/>
          <a:p>
            <a:fld id="{E820A85A-CDE9-48B4-A1D9-CE89917F0AE7}" type="slidenum">
              <a:rPr lang="en-US" smtClean="0"/>
              <a:t>14</a:t>
            </a:fld>
            <a:endParaRPr lang="en-US"/>
          </a:p>
        </p:txBody>
      </p:sp>
      <p:sp>
        <p:nvSpPr>
          <p:cNvPr id="48" name="Content Placeholder 2">
            <a:extLst>
              <a:ext uri="{FF2B5EF4-FFF2-40B4-BE49-F238E27FC236}">
                <a16:creationId xmlns:a16="http://schemas.microsoft.com/office/drawing/2014/main" id="{48D47D87-E146-4DB6-83DA-A5FECFFE05EC}"/>
              </a:ext>
            </a:extLst>
          </p:cNvPr>
          <p:cNvSpPr txBox="1">
            <a:spLocks/>
          </p:cNvSpPr>
          <p:nvPr/>
        </p:nvSpPr>
        <p:spPr>
          <a:xfrm>
            <a:off x="579046" y="2801639"/>
            <a:ext cx="1237548" cy="408372"/>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dirty="0"/>
              <a:t>Hammer candle *</a:t>
            </a:r>
          </a:p>
        </p:txBody>
      </p:sp>
      <p:sp>
        <p:nvSpPr>
          <p:cNvPr id="56" name="Rectangle 55">
            <a:extLst>
              <a:ext uri="{FF2B5EF4-FFF2-40B4-BE49-F238E27FC236}">
                <a16:creationId xmlns:a16="http://schemas.microsoft.com/office/drawing/2014/main" id="{E582101B-C9AF-40C1-B117-7633B45107BC}"/>
              </a:ext>
            </a:extLst>
          </p:cNvPr>
          <p:cNvSpPr/>
          <p:nvPr/>
        </p:nvSpPr>
        <p:spPr>
          <a:xfrm>
            <a:off x="4190851" y="3257689"/>
            <a:ext cx="479394" cy="2902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B44186F-66E4-4310-8236-69DC91C15AB2}"/>
              </a:ext>
            </a:extLst>
          </p:cNvPr>
          <p:cNvSpPr/>
          <p:nvPr/>
        </p:nvSpPr>
        <p:spPr>
          <a:xfrm>
            <a:off x="3426749" y="2891457"/>
            <a:ext cx="479394" cy="98167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D2FAE82B-4588-46D7-A16C-7227F1862A65}"/>
              </a:ext>
            </a:extLst>
          </p:cNvPr>
          <p:cNvCxnSpPr>
            <a:cxnSpLocks/>
          </p:cNvCxnSpPr>
          <p:nvPr/>
        </p:nvCxnSpPr>
        <p:spPr>
          <a:xfrm>
            <a:off x="3647841" y="2737513"/>
            <a:ext cx="0" cy="121244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D81E255-488C-4C03-B352-80B5DD0AB8F0}"/>
              </a:ext>
            </a:extLst>
          </p:cNvPr>
          <p:cNvCxnSpPr>
            <a:cxnSpLocks/>
          </p:cNvCxnSpPr>
          <p:nvPr/>
        </p:nvCxnSpPr>
        <p:spPr>
          <a:xfrm>
            <a:off x="4419496" y="3086100"/>
            <a:ext cx="0" cy="4618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09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19" grpId="0" animBg="1"/>
      <p:bldP spid="23" grpId="0"/>
      <p:bldP spid="24" grpId="0" animBg="1"/>
      <p:bldP spid="29" grpId="0"/>
      <p:bldP spid="32" grpId="0" animBg="1"/>
      <p:bldP spid="34" grpId="0" animBg="1"/>
      <p:bldP spid="37" grpId="0"/>
      <p:bldP spid="48" grpId="0"/>
      <p:bldP spid="56"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0AE5-C581-4A13-A9AE-FAFE8ED0DE0A}"/>
              </a:ext>
            </a:extLst>
          </p:cNvPr>
          <p:cNvSpPr>
            <a:spLocks noGrp="1"/>
          </p:cNvSpPr>
          <p:nvPr>
            <p:ph type="title"/>
          </p:nvPr>
        </p:nvSpPr>
        <p:spPr/>
        <p:txBody>
          <a:bodyPr/>
          <a:lstStyle/>
          <a:p>
            <a:r>
              <a:rPr lang="en-US" dirty="0"/>
              <a:t>Do I buy or sell?</a:t>
            </a:r>
          </a:p>
        </p:txBody>
      </p:sp>
      <p:pic>
        <p:nvPicPr>
          <p:cNvPr id="10" name="Content Placeholder 9">
            <a:extLst>
              <a:ext uri="{FF2B5EF4-FFF2-40B4-BE49-F238E27FC236}">
                <a16:creationId xmlns:a16="http://schemas.microsoft.com/office/drawing/2014/main" id="{057AEBB9-CB2D-4C76-9F56-6E57661B67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931" y="1422400"/>
            <a:ext cx="7834464" cy="4446588"/>
          </a:xfrm>
        </p:spPr>
      </p:pic>
      <p:sp>
        <p:nvSpPr>
          <p:cNvPr id="3" name="Slide Number Placeholder 2">
            <a:extLst>
              <a:ext uri="{FF2B5EF4-FFF2-40B4-BE49-F238E27FC236}">
                <a16:creationId xmlns:a16="http://schemas.microsoft.com/office/drawing/2014/main" id="{849123C5-E481-4C35-969B-6FDE0B2361B7}"/>
              </a:ext>
            </a:extLst>
          </p:cNvPr>
          <p:cNvSpPr>
            <a:spLocks noGrp="1"/>
          </p:cNvSpPr>
          <p:nvPr>
            <p:ph type="sldNum" sz="quarter" idx="12"/>
          </p:nvPr>
        </p:nvSpPr>
        <p:spPr/>
        <p:txBody>
          <a:bodyPr/>
          <a:lstStyle/>
          <a:p>
            <a:fld id="{E820A85A-CDE9-48B4-A1D9-CE89917F0AE7}" type="slidenum">
              <a:rPr lang="en-US" smtClean="0"/>
              <a:t>15</a:t>
            </a:fld>
            <a:endParaRPr lang="en-US"/>
          </a:p>
        </p:txBody>
      </p:sp>
    </p:spTree>
    <p:extLst>
      <p:ext uri="{BB962C8B-B14F-4D97-AF65-F5344CB8AC3E}">
        <p14:creationId xmlns:p14="http://schemas.microsoft.com/office/powerpoint/2010/main" val="143416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7239-2D10-4EC2-B434-05354143FE4E}"/>
              </a:ext>
            </a:extLst>
          </p:cNvPr>
          <p:cNvSpPr>
            <a:spLocks noGrp="1"/>
          </p:cNvSpPr>
          <p:nvPr>
            <p:ph type="title"/>
          </p:nvPr>
        </p:nvSpPr>
        <p:spPr>
          <a:xfrm>
            <a:off x="-1" y="117446"/>
            <a:ext cx="12191999" cy="871460"/>
          </a:xfrm>
        </p:spPr>
        <p:txBody>
          <a:bodyPr>
            <a:normAutofit/>
          </a:bodyPr>
          <a:lstStyle/>
          <a:p>
            <a:pPr algn="ctr"/>
            <a:r>
              <a:rPr lang="en-US" dirty="0"/>
              <a:t>General Disclosure Statement</a:t>
            </a:r>
          </a:p>
        </p:txBody>
      </p:sp>
      <p:sp>
        <p:nvSpPr>
          <p:cNvPr id="3" name="Content Placeholder 2">
            <a:extLst>
              <a:ext uri="{FF2B5EF4-FFF2-40B4-BE49-F238E27FC236}">
                <a16:creationId xmlns:a16="http://schemas.microsoft.com/office/drawing/2014/main" id="{96D6FA93-A536-4857-B2A0-D4A6CD3C359D}"/>
              </a:ext>
            </a:extLst>
          </p:cNvPr>
          <p:cNvSpPr>
            <a:spLocks noGrp="1"/>
          </p:cNvSpPr>
          <p:nvPr>
            <p:ph idx="1"/>
          </p:nvPr>
        </p:nvSpPr>
        <p:spPr>
          <a:xfrm>
            <a:off x="1097279" y="1375873"/>
            <a:ext cx="9539961" cy="4493221"/>
          </a:xfrm>
        </p:spPr>
        <p:txBody>
          <a:bodyPr>
            <a:normAutofit/>
          </a:bodyPr>
          <a:lstStyle/>
          <a:p>
            <a:r>
              <a:rPr lang="en-US" dirty="0"/>
              <a:t>OLD MIDDIES INVESTMENTS, LLC is </a:t>
            </a:r>
            <a:r>
              <a:rPr lang="en-US" i="1" u="sng" dirty="0"/>
              <a:t>not</a:t>
            </a:r>
            <a:r>
              <a:rPr lang="en-US" dirty="0"/>
              <a:t> a Broker Dealer.  OLDMIDDIES INVESTMENTS, LLC provides basic financial literacy and engages in the education of trading and investing in all asset classes.  </a:t>
            </a:r>
          </a:p>
          <a:p>
            <a:r>
              <a:rPr lang="en-US" dirty="0"/>
              <a:t>The information provided is for educational purposes only.  This information neither is, nor should be construed, as an offer, or a solicitation of an offer, to buy or sell</a:t>
            </a:r>
            <a:br>
              <a:rPr lang="en-US" dirty="0"/>
            </a:br>
            <a:r>
              <a:rPr lang="en-US" dirty="0"/>
              <a:t>securities, commodities, or currencies. You shall be fully responsible for any financial decision you make, and such decisions will be based solely on your evaluation of your financial circumstances, investment objectives, risk tolerance, and liquidity needs.</a:t>
            </a:r>
          </a:p>
          <a:p>
            <a:r>
              <a:rPr lang="en-US" dirty="0"/>
              <a:t>No statement in this presentation shall be construed as investment advice; consult a licensed provider in the appropriate financial asset class.   </a:t>
            </a:r>
          </a:p>
          <a:p>
            <a:r>
              <a:rPr lang="en-US" dirty="0"/>
              <a:t>No representation is being made that any portfolio will, or is likely to achieve profits or losses similar to those shown.  All investments and trades carry risks.</a:t>
            </a:r>
          </a:p>
          <a:p>
            <a:endParaRPr lang="en-US" dirty="0"/>
          </a:p>
        </p:txBody>
      </p:sp>
      <p:sp>
        <p:nvSpPr>
          <p:cNvPr id="4" name="Slide Number Placeholder 3">
            <a:extLst>
              <a:ext uri="{FF2B5EF4-FFF2-40B4-BE49-F238E27FC236}">
                <a16:creationId xmlns:a16="http://schemas.microsoft.com/office/drawing/2014/main" id="{D1BF74D7-896D-4EDC-9035-F54C1FE53CBB}"/>
              </a:ext>
            </a:extLst>
          </p:cNvPr>
          <p:cNvSpPr>
            <a:spLocks noGrp="1"/>
          </p:cNvSpPr>
          <p:nvPr>
            <p:ph type="sldNum" sz="quarter" idx="12"/>
          </p:nvPr>
        </p:nvSpPr>
        <p:spPr/>
        <p:txBody>
          <a:bodyPr/>
          <a:lstStyle/>
          <a:p>
            <a:fld id="{E820A85A-CDE9-48B4-A1D9-CE89917F0AE7}" type="slidenum">
              <a:rPr lang="en-US" smtClean="0"/>
              <a:t>2</a:t>
            </a:fld>
            <a:endParaRPr lang="en-US"/>
          </a:p>
        </p:txBody>
      </p:sp>
    </p:spTree>
    <p:extLst>
      <p:ext uri="{BB962C8B-B14F-4D97-AF65-F5344CB8AC3E}">
        <p14:creationId xmlns:p14="http://schemas.microsoft.com/office/powerpoint/2010/main" val="1105901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FDBE-99F2-4DEF-A96C-D30EFAABFA7B}"/>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E1032D6-666E-4E06-87BA-3712FAACEE2A}"/>
              </a:ext>
            </a:extLst>
          </p:cNvPr>
          <p:cNvSpPr>
            <a:spLocks noGrp="1"/>
          </p:cNvSpPr>
          <p:nvPr>
            <p:ph idx="1"/>
          </p:nvPr>
        </p:nvSpPr>
        <p:spPr/>
        <p:txBody>
          <a:bodyPr/>
          <a:lstStyle/>
          <a:p>
            <a:r>
              <a:rPr lang="en-US" dirty="0"/>
              <a:t>- Compare and contrast line charts with candlestick charts</a:t>
            </a:r>
          </a:p>
          <a:p>
            <a:r>
              <a:rPr lang="en-US" dirty="0"/>
              <a:t>- Understand candlestick components</a:t>
            </a:r>
          </a:p>
          <a:p>
            <a:r>
              <a:rPr lang="en-US" dirty="0"/>
              <a:t>- Define base candles and leg candles</a:t>
            </a:r>
          </a:p>
          <a:p>
            <a:r>
              <a:rPr lang="en-US" dirty="0"/>
              <a:t>- Understand the range of a candlestick</a:t>
            </a:r>
          </a:p>
          <a:p>
            <a:r>
              <a:rPr lang="en-US" dirty="0"/>
              <a:t>- Analyze overnight gaps within charts</a:t>
            </a:r>
          </a:p>
          <a:p>
            <a:r>
              <a:rPr lang="en-US" dirty="0"/>
              <a:t>- Analyze bullish and bearish candle patterns</a:t>
            </a:r>
          </a:p>
          <a:p>
            <a:endParaRPr lang="en-US" dirty="0"/>
          </a:p>
          <a:p>
            <a:endParaRPr lang="en-US" dirty="0"/>
          </a:p>
        </p:txBody>
      </p:sp>
      <p:sp>
        <p:nvSpPr>
          <p:cNvPr id="4" name="Slide Number Placeholder 3">
            <a:extLst>
              <a:ext uri="{FF2B5EF4-FFF2-40B4-BE49-F238E27FC236}">
                <a16:creationId xmlns:a16="http://schemas.microsoft.com/office/drawing/2014/main" id="{2EF9720E-6F4D-448D-9514-E53CAC5377A5}"/>
              </a:ext>
            </a:extLst>
          </p:cNvPr>
          <p:cNvSpPr>
            <a:spLocks noGrp="1"/>
          </p:cNvSpPr>
          <p:nvPr>
            <p:ph type="sldNum" sz="quarter" idx="12"/>
          </p:nvPr>
        </p:nvSpPr>
        <p:spPr/>
        <p:txBody>
          <a:bodyPr/>
          <a:lstStyle/>
          <a:p>
            <a:fld id="{E820A85A-CDE9-48B4-A1D9-CE89917F0AE7}" type="slidenum">
              <a:rPr lang="en-US" smtClean="0"/>
              <a:t>3</a:t>
            </a:fld>
            <a:endParaRPr lang="en-US"/>
          </a:p>
        </p:txBody>
      </p:sp>
    </p:spTree>
    <p:extLst>
      <p:ext uri="{BB962C8B-B14F-4D97-AF65-F5344CB8AC3E}">
        <p14:creationId xmlns:p14="http://schemas.microsoft.com/office/powerpoint/2010/main" val="370253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5172-1094-4416-91F5-DF02B4034679}"/>
              </a:ext>
            </a:extLst>
          </p:cNvPr>
          <p:cNvSpPr>
            <a:spLocks noGrp="1"/>
          </p:cNvSpPr>
          <p:nvPr>
            <p:ph type="title"/>
          </p:nvPr>
        </p:nvSpPr>
        <p:spPr/>
        <p:txBody>
          <a:bodyPr/>
          <a:lstStyle/>
          <a:p>
            <a:r>
              <a:rPr lang="en-US" dirty="0"/>
              <a:t>Is this how you read charts?</a:t>
            </a:r>
          </a:p>
        </p:txBody>
      </p:sp>
      <p:sp>
        <p:nvSpPr>
          <p:cNvPr id="3" name="Content Placeholder 2">
            <a:extLst>
              <a:ext uri="{FF2B5EF4-FFF2-40B4-BE49-F238E27FC236}">
                <a16:creationId xmlns:a16="http://schemas.microsoft.com/office/drawing/2014/main" id="{095186B7-1CF9-487F-A682-4903D44C6C14}"/>
              </a:ext>
            </a:extLst>
          </p:cNvPr>
          <p:cNvSpPr>
            <a:spLocks noGrp="1"/>
          </p:cNvSpPr>
          <p:nvPr>
            <p:ph idx="1"/>
          </p:nvPr>
        </p:nvSpPr>
        <p:spPr>
          <a:xfrm>
            <a:off x="-1" y="1422272"/>
            <a:ext cx="12191999" cy="379895"/>
          </a:xfrm>
        </p:spPr>
        <p:txBody>
          <a:bodyPr/>
          <a:lstStyle/>
          <a:p>
            <a:pPr algn="ctr"/>
            <a:r>
              <a:rPr lang="en-US" dirty="0"/>
              <a:t>What information do you receive from this chart?  </a:t>
            </a:r>
          </a:p>
        </p:txBody>
      </p:sp>
      <p:pic>
        <p:nvPicPr>
          <p:cNvPr id="4" name="Picture 3">
            <a:extLst>
              <a:ext uri="{FF2B5EF4-FFF2-40B4-BE49-F238E27FC236}">
                <a16:creationId xmlns:a16="http://schemas.microsoft.com/office/drawing/2014/main" id="{C78B0AC9-5E9C-4CC0-9D49-F877CE279B98}"/>
              </a:ext>
            </a:extLst>
          </p:cNvPr>
          <p:cNvPicPr>
            <a:picLocks noChangeAspect="1"/>
          </p:cNvPicPr>
          <p:nvPr/>
        </p:nvPicPr>
        <p:blipFill rotWithShape="1">
          <a:blip r:embed="rId2"/>
          <a:srcRect l="9538" t="6032" r="42913" b="38065"/>
          <a:stretch/>
        </p:blipFill>
        <p:spPr>
          <a:xfrm>
            <a:off x="1920670" y="1802167"/>
            <a:ext cx="7764868" cy="4030463"/>
          </a:xfrm>
          <a:prstGeom prst="rect">
            <a:avLst/>
          </a:prstGeom>
        </p:spPr>
      </p:pic>
      <p:sp>
        <p:nvSpPr>
          <p:cNvPr id="5" name="Slide Number Placeholder 4">
            <a:extLst>
              <a:ext uri="{FF2B5EF4-FFF2-40B4-BE49-F238E27FC236}">
                <a16:creationId xmlns:a16="http://schemas.microsoft.com/office/drawing/2014/main" id="{4918A9C6-2014-4245-A436-12AFF3D1AC63}"/>
              </a:ext>
            </a:extLst>
          </p:cNvPr>
          <p:cNvSpPr>
            <a:spLocks noGrp="1"/>
          </p:cNvSpPr>
          <p:nvPr>
            <p:ph type="sldNum" sz="quarter" idx="12"/>
          </p:nvPr>
        </p:nvSpPr>
        <p:spPr/>
        <p:txBody>
          <a:bodyPr/>
          <a:lstStyle/>
          <a:p>
            <a:fld id="{E820A85A-CDE9-48B4-A1D9-CE89917F0AE7}" type="slidenum">
              <a:rPr lang="en-US" smtClean="0"/>
              <a:t>4</a:t>
            </a:fld>
            <a:endParaRPr lang="en-US"/>
          </a:p>
        </p:txBody>
      </p:sp>
    </p:spTree>
    <p:extLst>
      <p:ext uri="{BB962C8B-B14F-4D97-AF65-F5344CB8AC3E}">
        <p14:creationId xmlns:p14="http://schemas.microsoft.com/office/powerpoint/2010/main" val="388246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5172-1094-4416-91F5-DF02B4034679}"/>
              </a:ext>
            </a:extLst>
          </p:cNvPr>
          <p:cNvSpPr>
            <a:spLocks noGrp="1"/>
          </p:cNvSpPr>
          <p:nvPr>
            <p:ph type="title"/>
          </p:nvPr>
        </p:nvSpPr>
        <p:spPr/>
        <p:txBody>
          <a:bodyPr/>
          <a:lstStyle/>
          <a:p>
            <a:r>
              <a:rPr lang="en-US" dirty="0"/>
              <a:t>Or, is this how you read charts?</a:t>
            </a:r>
          </a:p>
        </p:txBody>
      </p:sp>
      <p:sp>
        <p:nvSpPr>
          <p:cNvPr id="3" name="Content Placeholder 2">
            <a:extLst>
              <a:ext uri="{FF2B5EF4-FFF2-40B4-BE49-F238E27FC236}">
                <a16:creationId xmlns:a16="http://schemas.microsoft.com/office/drawing/2014/main" id="{095186B7-1CF9-487F-A682-4903D44C6C14}"/>
              </a:ext>
            </a:extLst>
          </p:cNvPr>
          <p:cNvSpPr>
            <a:spLocks noGrp="1"/>
          </p:cNvSpPr>
          <p:nvPr>
            <p:ph idx="1"/>
          </p:nvPr>
        </p:nvSpPr>
        <p:spPr>
          <a:xfrm>
            <a:off x="0" y="1422272"/>
            <a:ext cx="12192000" cy="379895"/>
          </a:xfrm>
        </p:spPr>
        <p:txBody>
          <a:bodyPr/>
          <a:lstStyle/>
          <a:p>
            <a:pPr algn="ctr"/>
            <a:r>
              <a:rPr lang="en-US" dirty="0"/>
              <a:t>What information do you receive from this chart?  </a:t>
            </a:r>
          </a:p>
        </p:txBody>
      </p:sp>
      <p:pic>
        <p:nvPicPr>
          <p:cNvPr id="5" name="Picture 4">
            <a:extLst>
              <a:ext uri="{FF2B5EF4-FFF2-40B4-BE49-F238E27FC236}">
                <a16:creationId xmlns:a16="http://schemas.microsoft.com/office/drawing/2014/main" id="{5FE7C443-796E-4E8F-A781-78312CDFD9EF}"/>
              </a:ext>
            </a:extLst>
          </p:cNvPr>
          <p:cNvPicPr>
            <a:picLocks noChangeAspect="1"/>
          </p:cNvPicPr>
          <p:nvPr/>
        </p:nvPicPr>
        <p:blipFill rotWithShape="1">
          <a:blip r:embed="rId2"/>
          <a:srcRect l="9428" t="6521" r="42694" b="38092"/>
          <a:stretch/>
        </p:blipFill>
        <p:spPr>
          <a:xfrm>
            <a:off x="1855433" y="1802167"/>
            <a:ext cx="7838983" cy="4030463"/>
          </a:xfrm>
          <a:prstGeom prst="rect">
            <a:avLst/>
          </a:prstGeom>
        </p:spPr>
      </p:pic>
      <p:sp>
        <p:nvSpPr>
          <p:cNvPr id="6" name="Rectangle 5">
            <a:extLst>
              <a:ext uri="{FF2B5EF4-FFF2-40B4-BE49-F238E27FC236}">
                <a16:creationId xmlns:a16="http://schemas.microsoft.com/office/drawing/2014/main" id="{A7DE9474-F2F2-4EFE-AF81-52FFC67521CD}"/>
              </a:ext>
            </a:extLst>
          </p:cNvPr>
          <p:cNvSpPr/>
          <p:nvPr/>
        </p:nvSpPr>
        <p:spPr>
          <a:xfrm>
            <a:off x="7199790" y="3870664"/>
            <a:ext cx="2494626" cy="13937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F2B4A657-4D02-40E5-8E46-D2629BB87AB0}"/>
              </a:ext>
            </a:extLst>
          </p:cNvPr>
          <p:cNvCxnSpPr>
            <a:cxnSpLocks/>
          </p:cNvCxnSpPr>
          <p:nvPr/>
        </p:nvCxnSpPr>
        <p:spPr>
          <a:xfrm flipH="1">
            <a:off x="9694416" y="3693111"/>
            <a:ext cx="887767" cy="66582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78F4A8C-2FA7-4AD8-84DB-8E4EEA45F574}"/>
              </a:ext>
            </a:extLst>
          </p:cNvPr>
          <p:cNvSpPr txBox="1"/>
          <p:nvPr/>
        </p:nvSpPr>
        <p:spPr>
          <a:xfrm>
            <a:off x="9694416" y="3369904"/>
            <a:ext cx="2497584" cy="338554"/>
          </a:xfrm>
          <a:prstGeom prst="rect">
            <a:avLst/>
          </a:prstGeom>
          <a:noFill/>
        </p:spPr>
        <p:txBody>
          <a:bodyPr wrap="square" rtlCol="0">
            <a:spAutoFit/>
          </a:bodyPr>
          <a:lstStyle/>
          <a:p>
            <a:r>
              <a:rPr lang="en-US" sz="1600" dirty="0">
                <a:solidFill>
                  <a:srgbClr val="002060"/>
                </a:solidFill>
              </a:rPr>
              <a:t>Let’s zoom in to read better</a:t>
            </a:r>
          </a:p>
        </p:txBody>
      </p:sp>
      <p:sp>
        <p:nvSpPr>
          <p:cNvPr id="4" name="Slide Number Placeholder 3">
            <a:extLst>
              <a:ext uri="{FF2B5EF4-FFF2-40B4-BE49-F238E27FC236}">
                <a16:creationId xmlns:a16="http://schemas.microsoft.com/office/drawing/2014/main" id="{2503D67B-61CC-45E1-B0E1-0CFF7139FA31}"/>
              </a:ext>
            </a:extLst>
          </p:cNvPr>
          <p:cNvSpPr>
            <a:spLocks noGrp="1"/>
          </p:cNvSpPr>
          <p:nvPr>
            <p:ph type="sldNum" sz="quarter" idx="12"/>
          </p:nvPr>
        </p:nvSpPr>
        <p:spPr/>
        <p:txBody>
          <a:bodyPr/>
          <a:lstStyle/>
          <a:p>
            <a:fld id="{E820A85A-CDE9-48B4-A1D9-CE89917F0AE7}" type="slidenum">
              <a:rPr lang="en-US" smtClean="0"/>
              <a:t>5</a:t>
            </a:fld>
            <a:endParaRPr lang="en-US"/>
          </a:p>
        </p:txBody>
      </p:sp>
    </p:spTree>
    <p:extLst>
      <p:ext uri="{BB962C8B-B14F-4D97-AF65-F5344CB8AC3E}">
        <p14:creationId xmlns:p14="http://schemas.microsoft.com/office/powerpoint/2010/main" val="43634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9FC4-15CA-4F3A-B1D1-0CDDA63207C3}"/>
              </a:ext>
            </a:extLst>
          </p:cNvPr>
          <p:cNvSpPr>
            <a:spLocks noGrp="1"/>
          </p:cNvSpPr>
          <p:nvPr>
            <p:ph type="title"/>
          </p:nvPr>
        </p:nvSpPr>
        <p:spPr/>
        <p:txBody>
          <a:bodyPr/>
          <a:lstStyle/>
          <a:p>
            <a:r>
              <a:rPr lang="en-US" dirty="0"/>
              <a:t>AT&amp;T Chart</a:t>
            </a:r>
          </a:p>
        </p:txBody>
      </p:sp>
      <p:pic>
        <p:nvPicPr>
          <p:cNvPr id="4" name="Content Placeholder 3">
            <a:extLst>
              <a:ext uri="{FF2B5EF4-FFF2-40B4-BE49-F238E27FC236}">
                <a16:creationId xmlns:a16="http://schemas.microsoft.com/office/drawing/2014/main" id="{BEBC40FB-0BA5-4509-AACF-E8C89EE7F66C}"/>
              </a:ext>
            </a:extLst>
          </p:cNvPr>
          <p:cNvPicPr>
            <a:picLocks noGrp="1" noChangeAspect="1"/>
          </p:cNvPicPr>
          <p:nvPr>
            <p:ph idx="1"/>
          </p:nvPr>
        </p:nvPicPr>
        <p:blipFill rotWithShape="1">
          <a:blip r:embed="rId2"/>
          <a:srcRect l="42242" t="33101" r="42521" b="38092"/>
          <a:stretch/>
        </p:blipFill>
        <p:spPr>
          <a:xfrm>
            <a:off x="2041864" y="1528574"/>
            <a:ext cx="7512284" cy="4668039"/>
          </a:xfrm>
          <a:prstGeom prst="rect">
            <a:avLst/>
          </a:prstGeom>
        </p:spPr>
      </p:pic>
      <p:sp>
        <p:nvSpPr>
          <p:cNvPr id="5" name="TextBox 4">
            <a:extLst>
              <a:ext uri="{FF2B5EF4-FFF2-40B4-BE49-F238E27FC236}">
                <a16:creationId xmlns:a16="http://schemas.microsoft.com/office/drawing/2014/main" id="{06E8E08C-2DAB-4D02-8A98-485B603AB1D5}"/>
              </a:ext>
            </a:extLst>
          </p:cNvPr>
          <p:cNvSpPr txBox="1"/>
          <p:nvPr/>
        </p:nvSpPr>
        <p:spPr>
          <a:xfrm>
            <a:off x="10040645" y="1651247"/>
            <a:ext cx="1970842" cy="369332"/>
          </a:xfrm>
          <a:prstGeom prst="rect">
            <a:avLst/>
          </a:prstGeom>
          <a:noFill/>
        </p:spPr>
        <p:txBody>
          <a:bodyPr wrap="square" rtlCol="0">
            <a:spAutoFit/>
          </a:bodyPr>
          <a:lstStyle/>
          <a:p>
            <a:r>
              <a:rPr lang="en-US" dirty="0">
                <a:solidFill>
                  <a:srgbClr val="002060"/>
                </a:solidFill>
              </a:rPr>
              <a:t>…and even more</a:t>
            </a:r>
          </a:p>
        </p:txBody>
      </p:sp>
      <p:sp>
        <p:nvSpPr>
          <p:cNvPr id="6" name="Rectangle 5">
            <a:extLst>
              <a:ext uri="{FF2B5EF4-FFF2-40B4-BE49-F238E27FC236}">
                <a16:creationId xmlns:a16="http://schemas.microsoft.com/office/drawing/2014/main" id="{66801838-18C3-4ABC-B7CB-7D4B6A0E494F}"/>
              </a:ext>
            </a:extLst>
          </p:cNvPr>
          <p:cNvSpPr/>
          <p:nvPr/>
        </p:nvSpPr>
        <p:spPr>
          <a:xfrm>
            <a:off x="4385569" y="2020579"/>
            <a:ext cx="5168579" cy="6160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B493F12-757D-42F1-A3AA-811C775F47B5}"/>
              </a:ext>
            </a:extLst>
          </p:cNvPr>
          <p:cNvCxnSpPr/>
          <p:nvPr/>
        </p:nvCxnSpPr>
        <p:spPr>
          <a:xfrm flipH="1">
            <a:off x="9554148" y="2201662"/>
            <a:ext cx="486497" cy="28408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EB251E40-3854-474E-A1CE-CDF8F9728E7B}"/>
              </a:ext>
            </a:extLst>
          </p:cNvPr>
          <p:cNvSpPr>
            <a:spLocks noGrp="1"/>
          </p:cNvSpPr>
          <p:nvPr>
            <p:ph type="sldNum" sz="quarter" idx="12"/>
          </p:nvPr>
        </p:nvSpPr>
        <p:spPr/>
        <p:txBody>
          <a:bodyPr/>
          <a:lstStyle/>
          <a:p>
            <a:fld id="{E820A85A-CDE9-48B4-A1D9-CE89917F0AE7}" type="slidenum">
              <a:rPr lang="en-US" smtClean="0"/>
              <a:t>6</a:t>
            </a:fld>
            <a:endParaRPr lang="en-US"/>
          </a:p>
        </p:txBody>
      </p:sp>
    </p:spTree>
    <p:extLst>
      <p:ext uri="{BB962C8B-B14F-4D97-AF65-F5344CB8AC3E}">
        <p14:creationId xmlns:p14="http://schemas.microsoft.com/office/powerpoint/2010/main" val="398143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59E4E-EAE2-4367-856D-24A6E689DEC6}"/>
              </a:ext>
            </a:extLst>
          </p:cNvPr>
          <p:cNvSpPr>
            <a:spLocks noGrp="1"/>
          </p:cNvSpPr>
          <p:nvPr>
            <p:ph type="title"/>
          </p:nvPr>
        </p:nvSpPr>
        <p:spPr/>
        <p:txBody>
          <a:bodyPr/>
          <a:lstStyle/>
          <a:p>
            <a:r>
              <a:rPr lang="en-US" dirty="0"/>
              <a:t>Daily AT&amp;T Candle</a:t>
            </a:r>
          </a:p>
        </p:txBody>
      </p:sp>
      <p:pic>
        <p:nvPicPr>
          <p:cNvPr id="4" name="Content Placeholder 3">
            <a:extLst>
              <a:ext uri="{FF2B5EF4-FFF2-40B4-BE49-F238E27FC236}">
                <a16:creationId xmlns:a16="http://schemas.microsoft.com/office/drawing/2014/main" id="{0729450A-6C77-4220-8D09-5270A70B1C3F}"/>
              </a:ext>
            </a:extLst>
          </p:cNvPr>
          <p:cNvPicPr>
            <a:picLocks noGrp="1" noChangeAspect="1"/>
          </p:cNvPicPr>
          <p:nvPr>
            <p:ph idx="1"/>
          </p:nvPr>
        </p:nvPicPr>
        <p:blipFill rotWithShape="1">
          <a:blip r:embed="rId2"/>
          <a:srcRect l="46313" t="36575" r="42521" b="60233"/>
          <a:stretch/>
        </p:blipFill>
        <p:spPr>
          <a:xfrm>
            <a:off x="765425" y="2521258"/>
            <a:ext cx="10521515" cy="1775534"/>
          </a:xfrm>
          <a:prstGeom prst="rect">
            <a:avLst/>
          </a:prstGeom>
        </p:spPr>
      </p:pic>
      <p:sp>
        <p:nvSpPr>
          <p:cNvPr id="5" name="TextBox 4">
            <a:extLst>
              <a:ext uri="{FF2B5EF4-FFF2-40B4-BE49-F238E27FC236}">
                <a16:creationId xmlns:a16="http://schemas.microsoft.com/office/drawing/2014/main" id="{3BB6C773-97A1-466B-85D2-AE12AE22E586}"/>
              </a:ext>
            </a:extLst>
          </p:cNvPr>
          <p:cNvSpPr txBox="1"/>
          <p:nvPr/>
        </p:nvSpPr>
        <p:spPr>
          <a:xfrm>
            <a:off x="1269507" y="5211192"/>
            <a:ext cx="8815526" cy="369332"/>
          </a:xfrm>
          <a:prstGeom prst="rect">
            <a:avLst/>
          </a:prstGeom>
          <a:noFill/>
        </p:spPr>
        <p:txBody>
          <a:bodyPr wrap="square" rtlCol="0">
            <a:spAutoFit/>
          </a:bodyPr>
          <a:lstStyle/>
          <a:p>
            <a:r>
              <a:rPr lang="en-US" dirty="0">
                <a:solidFill>
                  <a:srgbClr val="002060"/>
                </a:solidFill>
              </a:rPr>
              <a:t>There are important pieces of information you get from an individual candle… </a:t>
            </a:r>
          </a:p>
        </p:txBody>
      </p:sp>
      <p:sp>
        <p:nvSpPr>
          <p:cNvPr id="3" name="Slide Number Placeholder 2">
            <a:extLst>
              <a:ext uri="{FF2B5EF4-FFF2-40B4-BE49-F238E27FC236}">
                <a16:creationId xmlns:a16="http://schemas.microsoft.com/office/drawing/2014/main" id="{1135BEC9-A45D-4F7F-8BB6-6EC0891A2CCF}"/>
              </a:ext>
            </a:extLst>
          </p:cNvPr>
          <p:cNvSpPr>
            <a:spLocks noGrp="1"/>
          </p:cNvSpPr>
          <p:nvPr>
            <p:ph type="sldNum" sz="quarter" idx="12"/>
          </p:nvPr>
        </p:nvSpPr>
        <p:spPr/>
        <p:txBody>
          <a:bodyPr/>
          <a:lstStyle/>
          <a:p>
            <a:fld id="{E820A85A-CDE9-48B4-A1D9-CE89917F0AE7}" type="slidenum">
              <a:rPr lang="en-US" smtClean="0"/>
              <a:t>7</a:t>
            </a:fld>
            <a:endParaRPr lang="en-US"/>
          </a:p>
        </p:txBody>
      </p:sp>
    </p:spTree>
    <p:extLst>
      <p:ext uri="{BB962C8B-B14F-4D97-AF65-F5344CB8AC3E}">
        <p14:creationId xmlns:p14="http://schemas.microsoft.com/office/powerpoint/2010/main" val="191577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7B8F-866B-499A-B87C-B44BDE0F7821}"/>
              </a:ext>
            </a:extLst>
          </p:cNvPr>
          <p:cNvSpPr>
            <a:spLocks noGrp="1"/>
          </p:cNvSpPr>
          <p:nvPr>
            <p:ph type="title"/>
          </p:nvPr>
        </p:nvSpPr>
        <p:spPr/>
        <p:txBody>
          <a:bodyPr/>
          <a:lstStyle/>
          <a:p>
            <a:r>
              <a:rPr lang="en-US" dirty="0"/>
              <a:t>Candle Components</a:t>
            </a:r>
          </a:p>
        </p:txBody>
      </p:sp>
      <p:grpSp>
        <p:nvGrpSpPr>
          <p:cNvPr id="12" name="Group 11">
            <a:extLst>
              <a:ext uri="{FF2B5EF4-FFF2-40B4-BE49-F238E27FC236}">
                <a16:creationId xmlns:a16="http://schemas.microsoft.com/office/drawing/2014/main" id="{7E5F831E-BAE4-45AB-B602-45C4AE1B48D3}"/>
              </a:ext>
            </a:extLst>
          </p:cNvPr>
          <p:cNvGrpSpPr/>
          <p:nvPr/>
        </p:nvGrpSpPr>
        <p:grpSpPr>
          <a:xfrm>
            <a:off x="2716566" y="2117323"/>
            <a:ext cx="488272" cy="3187085"/>
            <a:chOff x="2831976" y="1602417"/>
            <a:chExt cx="488272" cy="3187085"/>
          </a:xfrm>
        </p:grpSpPr>
        <p:sp>
          <p:nvSpPr>
            <p:cNvPr id="4" name="Rectangle 3">
              <a:extLst>
                <a:ext uri="{FF2B5EF4-FFF2-40B4-BE49-F238E27FC236}">
                  <a16:creationId xmlns:a16="http://schemas.microsoft.com/office/drawing/2014/main" id="{75E6F96E-D56F-42D3-B676-4FE9CD95B1D0}"/>
                </a:ext>
              </a:extLst>
            </p:cNvPr>
            <p:cNvSpPr/>
            <p:nvPr/>
          </p:nvSpPr>
          <p:spPr>
            <a:xfrm>
              <a:off x="2831976" y="2285998"/>
              <a:ext cx="488272" cy="18199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119860FE-AF15-4E29-B587-DF47F243CC86}"/>
                </a:ext>
              </a:extLst>
            </p:cNvPr>
            <p:cNvCxnSpPr>
              <a:cxnSpLocks/>
            </p:cNvCxnSpPr>
            <p:nvPr/>
          </p:nvCxnSpPr>
          <p:spPr>
            <a:xfrm>
              <a:off x="3076112" y="1602417"/>
              <a:ext cx="0" cy="68358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FB0026-7531-40D1-9D43-159C97087C86}"/>
                </a:ext>
              </a:extLst>
            </p:cNvPr>
            <p:cNvCxnSpPr>
              <a:cxnSpLocks/>
            </p:cNvCxnSpPr>
            <p:nvPr/>
          </p:nvCxnSpPr>
          <p:spPr>
            <a:xfrm>
              <a:off x="3076112" y="4105921"/>
              <a:ext cx="0" cy="68358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E76DD113-0448-48B8-9BC8-FB15CA62D8B9}"/>
              </a:ext>
            </a:extLst>
          </p:cNvPr>
          <p:cNvGrpSpPr/>
          <p:nvPr/>
        </p:nvGrpSpPr>
        <p:grpSpPr>
          <a:xfrm>
            <a:off x="8646849" y="2028546"/>
            <a:ext cx="488272" cy="3187085"/>
            <a:chOff x="6792897" y="1602418"/>
            <a:chExt cx="488272" cy="3187085"/>
          </a:xfrm>
        </p:grpSpPr>
        <p:sp>
          <p:nvSpPr>
            <p:cNvPr id="5" name="Rectangle 4">
              <a:extLst>
                <a:ext uri="{FF2B5EF4-FFF2-40B4-BE49-F238E27FC236}">
                  <a16:creationId xmlns:a16="http://schemas.microsoft.com/office/drawing/2014/main" id="{3A6B6585-F196-4828-AF7F-817AD6D5B45F}"/>
                </a:ext>
              </a:extLst>
            </p:cNvPr>
            <p:cNvSpPr/>
            <p:nvPr/>
          </p:nvSpPr>
          <p:spPr>
            <a:xfrm>
              <a:off x="6792897" y="2286000"/>
              <a:ext cx="488272" cy="181992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28B801A-CD1F-44C5-A36A-87F229865D2B}"/>
                </a:ext>
              </a:extLst>
            </p:cNvPr>
            <p:cNvCxnSpPr>
              <a:cxnSpLocks/>
            </p:cNvCxnSpPr>
            <p:nvPr/>
          </p:nvCxnSpPr>
          <p:spPr>
            <a:xfrm>
              <a:off x="7031114" y="1602418"/>
              <a:ext cx="0" cy="6835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9D70B76-6689-436D-9553-E807FAC4AF64}"/>
                </a:ext>
              </a:extLst>
            </p:cNvPr>
            <p:cNvCxnSpPr>
              <a:cxnSpLocks/>
            </p:cNvCxnSpPr>
            <p:nvPr/>
          </p:nvCxnSpPr>
          <p:spPr>
            <a:xfrm>
              <a:off x="7037033" y="4105922"/>
              <a:ext cx="0" cy="6835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14060DF1-274E-4D92-930A-4352466381C0}"/>
              </a:ext>
            </a:extLst>
          </p:cNvPr>
          <p:cNvSpPr txBox="1"/>
          <p:nvPr/>
        </p:nvSpPr>
        <p:spPr>
          <a:xfrm>
            <a:off x="2408813" y="1467074"/>
            <a:ext cx="1677876" cy="369332"/>
          </a:xfrm>
          <a:prstGeom prst="rect">
            <a:avLst/>
          </a:prstGeom>
          <a:noFill/>
        </p:spPr>
        <p:txBody>
          <a:bodyPr wrap="square" rtlCol="0">
            <a:spAutoFit/>
          </a:bodyPr>
          <a:lstStyle/>
          <a:p>
            <a:r>
              <a:rPr lang="en-US" dirty="0">
                <a:solidFill>
                  <a:srgbClr val="002060"/>
                </a:solidFill>
              </a:rPr>
              <a:t>Bullish Candle</a:t>
            </a:r>
          </a:p>
        </p:txBody>
      </p:sp>
      <p:sp>
        <p:nvSpPr>
          <p:cNvPr id="15" name="TextBox 14">
            <a:extLst>
              <a:ext uri="{FF2B5EF4-FFF2-40B4-BE49-F238E27FC236}">
                <a16:creationId xmlns:a16="http://schemas.microsoft.com/office/drawing/2014/main" id="{86A5BC82-AECC-4536-BA7E-D513B16F3B33}"/>
              </a:ext>
            </a:extLst>
          </p:cNvPr>
          <p:cNvSpPr txBox="1"/>
          <p:nvPr/>
        </p:nvSpPr>
        <p:spPr>
          <a:xfrm>
            <a:off x="7998780" y="1452786"/>
            <a:ext cx="1784411" cy="369332"/>
          </a:xfrm>
          <a:prstGeom prst="rect">
            <a:avLst/>
          </a:prstGeom>
          <a:noFill/>
        </p:spPr>
        <p:txBody>
          <a:bodyPr wrap="square" rtlCol="0">
            <a:spAutoFit/>
          </a:bodyPr>
          <a:lstStyle/>
          <a:p>
            <a:r>
              <a:rPr lang="en-US" dirty="0">
                <a:solidFill>
                  <a:srgbClr val="002060"/>
                </a:solidFill>
              </a:rPr>
              <a:t>Bearish Candle</a:t>
            </a:r>
          </a:p>
        </p:txBody>
      </p:sp>
      <p:cxnSp>
        <p:nvCxnSpPr>
          <p:cNvPr id="17" name="Straight Arrow Connector 16">
            <a:extLst>
              <a:ext uri="{FF2B5EF4-FFF2-40B4-BE49-F238E27FC236}">
                <a16:creationId xmlns:a16="http://schemas.microsoft.com/office/drawing/2014/main" id="{CF5256F7-154B-4898-BF71-B381645EFB11}"/>
              </a:ext>
            </a:extLst>
          </p:cNvPr>
          <p:cNvCxnSpPr>
            <a:cxnSpLocks/>
          </p:cNvCxnSpPr>
          <p:nvPr/>
        </p:nvCxnSpPr>
        <p:spPr>
          <a:xfrm flipH="1">
            <a:off x="3033205" y="2117323"/>
            <a:ext cx="807867"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2516089-F48F-4217-8A38-B8C526C9194A}"/>
              </a:ext>
            </a:extLst>
          </p:cNvPr>
          <p:cNvCxnSpPr>
            <a:cxnSpLocks/>
          </p:cNvCxnSpPr>
          <p:nvPr/>
        </p:nvCxnSpPr>
        <p:spPr>
          <a:xfrm>
            <a:off x="7796075" y="3622089"/>
            <a:ext cx="761999"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41FDCAB-6DAA-4D53-BF24-0E787B07EBD1}"/>
              </a:ext>
            </a:extLst>
          </p:cNvPr>
          <p:cNvCxnSpPr>
            <a:cxnSpLocks/>
          </p:cNvCxnSpPr>
          <p:nvPr/>
        </p:nvCxnSpPr>
        <p:spPr>
          <a:xfrm flipH="1">
            <a:off x="3338005" y="2800904"/>
            <a:ext cx="807867"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B6860FF-9052-4131-A1B1-981C969E9BB4}"/>
              </a:ext>
            </a:extLst>
          </p:cNvPr>
          <p:cNvCxnSpPr>
            <a:cxnSpLocks/>
          </p:cNvCxnSpPr>
          <p:nvPr/>
        </p:nvCxnSpPr>
        <p:spPr>
          <a:xfrm flipH="1">
            <a:off x="3238872" y="3722701"/>
            <a:ext cx="807867"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CB7A3B6-8ED7-4B30-890D-D8FEC3CB4F20}"/>
              </a:ext>
            </a:extLst>
          </p:cNvPr>
          <p:cNvCxnSpPr>
            <a:cxnSpLocks/>
          </p:cNvCxnSpPr>
          <p:nvPr/>
        </p:nvCxnSpPr>
        <p:spPr>
          <a:xfrm flipH="1">
            <a:off x="3212239" y="4634142"/>
            <a:ext cx="807867"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7AF6E22-E218-4DF9-A6A7-9733D0CA429B}"/>
              </a:ext>
            </a:extLst>
          </p:cNvPr>
          <p:cNvCxnSpPr>
            <a:cxnSpLocks/>
          </p:cNvCxnSpPr>
          <p:nvPr/>
        </p:nvCxnSpPr>
        <p:spPr>
          <a:xfrm>
            <a:off x="8066843" y="2028546"/>
            <a:ext cx="730927"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FD36B6E-F838-41FE-9829-FE7DF4C4C26C}"/>
              </a:ext>
            </a:extLst>
          </p:cNvPr>
          <p:cNvCxnSpPr>
            <a:cxnSpLocks/>
          </p:cNvCxnSpPr>
          <p:nvPr/>
        </p:nvCxnSpPr>
        <p:spPr>
          <a:xfrm>
            <a:off x="7796075" y="2712127"/>
            <a:ext cx="711692"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21D3346-3771-4C9A-8461-6DDA307E2531}"/>
              </a:ext>
            </a:extLst>
          </p:cNvPr>
          <p:cNvCxnSpPr>
            <a:cxnSpLocks/>
          </p:cNvCxnSpPr>
          <p:nvPr/>
        </p:nvCxnSpPr>
        <p:spPr>
          <a:xfrm flipH="1">
            <a:off x="3033205" y="5304408"/>
            <a:ext cx="807867"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07AFD39-AFAC-46D7-AB26-4FF82805ADE7}"/>
              </a:ext>
            </a:extLst>
          </p:cNvPr>
          <p:cNvCxnSpPr>
            <a:cxnSpLocks/>
          </p:cNvCxnSpPr>
          <p:nvPr/>
        </p:nvCxnSpPr>
        <p:spPr>
          <a:xfrm>
            <a:off x="7846382" y="4529090"/>
            <a:ext cx="711692"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DB76684-13D8-44A9-917F-762956695339}"/>
              </a:ext>
            </a:extLst>
          </p:cNvPr>
          <p:cNvCxnSpPr>
            <a:cxnSpLocks/>
          </p:cNvCxnSpPr>
          <p:nvPr/>
        </p:nvCxnSpPr>
        <p:spPr>
          <a:xfrm>
            <a:off x="8120110" y="5215631"/>
            <a:ext cx="711692"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BF57B73-3B22-4A6B-935D-C159C7A4520F}"/>
              </a:ext>
            </a:extLst>
          </p:cNvPr>
          <p:cNvSpPr txBox="1"/>
          <p:nvPr/>
        </p:nvSpPr>
        <p:spPr>
          <a:xfrm>
            <a:off x="3879543" y="1882071"/>
            <a:ext cx="870009" cy="369332"/>
          </a:xfrm>
          <a:prstGeom prst="rect">
            <a:avLst/>
          </a:prstGeom>
          <a:noFill/>
        </p:spPr>
        <p:txBody>
          <a:bodyPr wrap="square" rtlCol="0">
            <a:spAutoFit/>
          </a:bodyPr>
          <a:lstStyle/>
          <a:p>
            <a:r>
              <a:rPr lang="en-US" dirty="0">
                <a:solidFill>
                  <a:srgbClr val="002060"/>
                </a:solidFill>
              </a:rPr>
              <a:t>high</a:t>
            </a:r>
          </a:p>
        </p:txBody>
      </p:sp>
      <p:sp>
        <p:nvSpPr>
          <p:cNvPr id="35" name="TextBox 34">
            <a:extLst>
              <a:ext uri="{FF2B5EF4-FFF2-40B4-BE49-F238E27FC236}">
                <a16:creationId xmlns:a16="http://schemas.microsoft.com/office/drawing/2014/main" id="{307165D2-E7D3-4845-B400-47EBFAACC045}"/>
              </a:ext>
            </a:extLst>
          </p:cNvPr>
          <p:cNvSpPr txBox="1"/>
          <p:nvPr/>
        </p:nvSpPr>
        <p:spPr>
          <a:xfrm>
            <a:off x="4139216" y="2576744"/>
            <a:ext cx="870009" cy="369332"/>
          </a:xfrm>
          <a:prstGeom prst="rect">
            <a:avLst/>
          </a:prstGeom>
          <a:noFill/>
        </p:spPr>
        <p:txBody>
          <a:bodyPr wrap="square" rtlCol="0">
            <a:spAutoFit/>
          </a:bodyPr>
          <a:lstStyle/>
          <a:p>
            <a:r>
              <a:rPr lang="en-US" dirty="0">
                <a:solidFill>
                  <a:srgbClr val="002060"/>
                </a:solidFill>
              </a:rPr>
              <a:t>close</a:t>
            </a:r>
          </a:p>
        </p:txBody>
      </p:sp>
      <p:sp>
        <p:nvSpPr>
          <p:cNvPr id="36" name="TextBox 35">
            <a:extLst>
              <a:ext uri="{FF2B5EF4-FFF2-40B4-BE49-F238E27FC236}">
                <a16:creationId xmlns:a16="http://schemas.microsoft.com/office/drawing/2014/main" id="{BC0D1BB3-BDA8-4933-892C-9D1C12271EB2}"/>
              </a:ext>
            </a:extLst>
          </p:cNvPr>
          <p:cNvSpPr txBox="1"/>
          <p:nvPr/>
        </p:nvSpPr>
        <p:spPr>
          <a:xfrm>
            <a:off x="4006049" y="3492793"/>
            <a:ext cx="870009" cy="369332"/>
          </a:xfrm>
          <a:prstGeom prst="rect">
            <a:avLst/>
          </a:prstGeom>
          <a:noFill/>
        </p:spPr>
        <p:txBody>
          <a:bodyPr wrap="square" rtlCol="0">
            <a:spAutoFit/>
          </a:bodyPr>
          <a:lstStyle/>
          <a:p>
            <a:r>
              <a:rPr lang="en-US" dirty="0">
                <a:solidFill>
                  <a:srgbClr val="002060"/>
                </a:solidFill>
              </a:rPr>
              <a:t>body</a:t>
            </a:r>
          </a:p>
        </p:txBody>
      </p:sp>
      <p:sp>
        <p:nvSpPr>
          <p:cNvPr id="37" name="TextBox 36">
            <a:extLst>
              <a:ext uri="{FF2B5EF4-FFF2-40B4-BE49-F238E27FC236}">
                <a16:creationId xmlns:a16="http://schemas.microsoft.com/office/drawing/2014/main" id="{B19B819C-2C68-4301-AF38-838934483C7F}"/>
              </a:ext>
            </a:extLst>
          </p:cNvPr>
          <p:cNvSpPr txBox="1"/>
          <p:nvPr/>
        </p:nvSpPr>
        <p:spPr>
          <a:xfrm>
            <a:off x="4079289" y="4436161"/>
            <a:ext cx="870009" cy="369332"/>
          </a:xfrm>
          <a:prstGeom prst="rect">
            <a:avLst/>
          </a:prstGeom>
          <a:noFill/>
        </p:spPr>
        <p:txBody>
          <a:bodyPr wrap="square" rtlCol="0">
            <a:spAutoFit/>
          </a:bodyPr>
          <a:lstStyle/>
          <a:p>
            <a:r>
              <a:rPr lang="en-US" dirty="0">
                <a:solidFill>
                  <a:srgbClr val="002060"/>
                </a:solidFill>
              </a:rPr>
              <a:t>open</a:t>
            </a:r>
          </a:p>
        </p:txBody>
      </p:sp>
      <p:sp>
        <p:nvSpPr>
          <p:cNvPr id="38" name="TextBox 37">
            <a:extLst>
              <a:ext uri="{FF2B5EF4-FFF2-40B4-BE49-F238E27FC236}">
                <a16:creationId xmlns:a16="http://schemas.microsoft.com/office/drawing/2014/main" id="{89C5F82F-197D-450E-8094-3565A035389F}"/>
              </a:ext>
            </a:extLst>
          </p:cNvPr>
          <p:cNvSpPr txBox="1"/>
          <p:nvPr/>
        </p:nvSpPr>
        <p:spPr>
          <a:xfrm>
            <a:off x="7280433" y="1839558"/>
            <a:ext cx="870009" cy="369332"/>
          </a:xfrm>
          <a:prstGeom prst="rect">
            <a:avLst/>
          </a:prstGeom>
          <a:noFill/>
        </p:spPr>
        <p:txBody>
          <a:bodyPr wrap="square" rtlCol="0">
            <a:spAutoFit/>
          </a:bodyPr>
          <a:lstStyle/>
          <a:p>
            <a:r>
              <a:rPr lang="en-US" dirty="0">
                <a:solidFill>
                  <a:srgbClr val="002060"/>
                </a:solidFill>
              </a:rPr>
              <a:t>high</a:t>
            </a:r>
          </a:p>
        </p:txBody>
      </p:sp>
      <p:sp>
        <p:nvSpPr>
          <p:cNvPr id="39" name="TextBox 38">
            <a:extLst>
              <a:ext uri="{FF2B5EF4-FFF2-40B4-BE49-F238E27FC236}">
                <a16:creationId xmlns:a16="http://schemas.microsoft.com/office/drawing/2014/main" id="{FDC97809-2AAF-41A4-8497-7C951DF95C00}"/>
              </a:ext>
            </a:extLst>
          </p:cNvPr>
          <p:cNvSpPr txBox="1"/>
          <p:nvPr/>
        </p:nvSpPr>
        <p:spPr>
          <a:xfrm>
            <a:off x="3837373" y="5119742"/>
            <a:ext cx="870009" cy="369332"/>
          </a:xfrm>
          <a:prstGeom prst="rect">
            <a:avLst/>
          </a:prstGeom>
          <a:noFill/>
        </p:spPr>
        <p:txBody>
          <a:bodyPr wrap="square" rtlCol="0">
            <a:spAutoFit/>
          </a:bodyPr>
          <a:lstStyle/>
          <a:p>
            <a:r>
              <a:rPr lang="en-US" dirty="0">
                <a:solidFill>
                  <a:srgbClr val="002060"/>
                </a:solidFill>
              </a:rPr>
              <a:t>low</a:t>
            </a:r>
          </a:p>
        </p:txBody>
      </p:sp>
      <p:sp>
        <p:nvSpPr>
          <p:cNvPr id="40" name="TextBox 39">
            <a:extLst>
              <a:ext uri="{FF2B5EF4-FFF2-40B4-BE49-F238E27FC236}">
                <a16:creationId xmlns:a16="http://schemas.microsoft.com/office/drawing/2014/main" id="{CAB980A5-03C6-4877-9189-C0B426F14ABE}"/>
              </a:ext>
            </a:extLst>
          </p:cNvPr>
          <p:cNvSpPr txBox="1"/>
          <p:nvPr/>
        </p:nvSpPr>
        <p:spPr>
          <a:xfrm>
            <a:off x="6855048" y="3437423"/>
            <a:ext cx="877405" cy="369332"/>
          </a:xfrm>
          <a:prstGeom prst="rect">
            <a:avLst/>
          </a:prstGeom>
          <a:noFill/>
        </p:spPr>
        <p:txBody>
          <a:bodyPr wrap="square" rtlCol="0">
            <a:spAutoFit/>
          </a:bodyPr>
          <a:lstStyle/>
          <a:p>
            <a:pPr algn="r"/>
            <a:r>
              <a:rPr lang="en-US" dirty="0">
                <a:solidFill>
                  <a:srgbClr val="002060"/>
                </a:solidFill>
              </a:rPr>
              <a:t>body</a:t>
            </a:r>
          </a:p>
        </p:txBody>
      </p:sp>
      <p:sp>
        <p:nvSpPr>
          <p:cNvPr id="41" name="TextBox 40">
            <a:extLst>
              <a:ext uri="{FF2B5EF4-FFF2-40B4-BE49-F238E27FC236}">
                <a16:creationId xmlns:a16="http://schemas.microsoft.com/office/drawing/2014/main" id="{F9DD1731-FDF1-44D1-8E71-01EAB076DA6D}"/>
              </a:ext>
            </a:extLst>
          </p:cNvPr>
          <p:cNvSpPr txBox="1"/>
          <p:nvPr/>
        </p:nvSpPr>
        <p:spPr>
          <a:xfrm>
            <a:off x="7196834" y="2497814"/>
            <a:ext cx="870009" cy="369332"/>
          </a:xfrm>
          <a:prstGeom prst="rect">
            <a:avLst/>
          </a:prstGeom>
          <a:noFill/>
        </p:spPr>
        <p:txBody>
          <a:bodyPr wrap="square" rtlCol="0">
            <a:spAutoFit/>
          </a:bodyPr>
          <a:lstStyle/>
          <a:p>
            <a:r>
              <a:rPr lang="en-US" dirty="0">
                <a:solidFill>
                  <a:srgbClr val="002060"/>
                </a:solidFill>
              </a:rPr>
              <a:t>open</a:t>
            </a:r>
          </a:p>
        </p:txBody>
      </p:sp>
      <p:sp>
        <p:nvSpPr>
          <p:cNvPr id="42" name="TextBox 41">
            <a:extLst>
              <a:ext uri="{FF2B5EF4-FFF2-40B4-BE49-F238E27FC236}">
                <a16:creationId xmlns:a16="http://schemas.microsoft.com/office/drawing/2014/main" id="{B028638C-64B1-4712-A594-C7FC025C7A0A}"/>
              </a:ext>
            </a:extLst>
          </p:cNvPr>
          <p:cNvSpPr txBox="1"/>
          <p:nvPr/>
        </p:nvSpPr>
        <p:spPr>
          <a:xfrm>
            <a:off x="7121375" y="4344424"/>
            <a:ext cx="870009" cy="369332"/>
          </a:xfrm>
          <a:prstGeom prst="rect">
            <a:avLst/>
          </a:prstGeom>
          <a:noFill/>
        </p:spPr>
        <p:txBody>
          <a:bodyPr wrap="square" rtlCol="0">
            <a:spAutoFit/>
          </a:bodyPr>
          <a:lstStyle/>
          <a:p>
            <a:r>
              <a:rPr lang="en-US" dirty="0">
                <a:solidFill>
                  <a:srgbClr val="002060"/>
                </a:solidFill>
              </a:rPr>
              <a:t>close</a:t>
            </a:r>
          </a:p>
        </p:txBody>
      </p:sp>
      <p:sp>
        <p:nvSpPr>
          <p:cNvPr id="43" name="TextBox 42">
            <a:extLst>
              <a:ext uri="{FF2B5EF4-FFF2-40B4-BE49-F238E27FC236}">
                <a16:creationId xmlns:a16="http://schemas.microsoft.com/office/drawing/2014/main" id="{3DB70D49-BE4E-4041-BC03-14188C589E1D}"/>
              </a:ext>
            </a:extLst>
          </p:cNvPr>
          <p:cNvSpPr txBox="1"/>
          <p:nvPr/>
        </p:nvSpPr>
        <p:spPr>
          <a:xfrm>
            <a:off x="7411377" y="5011774"/>
            <a:ext cx="870009" cy="369332"/>
          </a:xfrm>
          <a:prstGeom prst="rect">
            <a:avLst/>
          </a:prstGeom>
          <a:noFill/>
        </p:spPr>
        <p:txBody>
          <a:bodyPr wrap="square" rtlCol="0">
            <a:spAutoFit/>
          </a:bodyPr>
          <a:lstStyle/>
          <a:p>
            <a:r>
              <a:rPr lang="en-US" dirty="0">
                <a:solidFill>
                  <a:srgbClr val="002060"/>
                </a:solidFill>
              </a:rPr>
              <a:t>low</a:t>
            </a:r>
          </a:p>
        </p:txBody>
      </p:sp>
      <p:sp>
        <p:nvSpPr>
          <p:cNvPr id="3" name="Left Brace 2">
            <a:extLst>
              <a:ext uri="{FF2B5EF4-FFF2-40B4-BE49-F238E27FC236}">
                <a16:creationId xmlns:a16="http://schemas.microsoft.com/office/drawing/2014/main" id="{E4C203BD-84E9-4290-BC4B-A9076B935E18}"/>
              </a:ext>
            </a:extLst>
          </p:cNvPr>
          <p:cNvSpPr/>
          <p:nvPr/>
        </p:nvSpPr>
        <p:spPr>
          <a:xfrm>
            <a:off x="1828799" y="2117323"/>
            <a:ext cx="954351" cy="3187085"/>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75722151-2E8C-40EF-BD6D-8908D75004F3}"/>
              </a:ext>
            </a:extLst>
          </p:cNvPr>
          <p:cNvSpPr txBox="1"/>
          <p:nvPr/>
        </p:nvSpPr>
        <p:spPr>
          <a:xfrm>
            <a:off x="1103791" y="3492793"/>
            <a:ext cx="794552" cy="369332"/>
          </a:xfrm>
          <a:prstGeom prst="rect">
            <a:avLst/>
          </a:prstGeom>
          <a:noFill/>
        </p:spPr>
        <p:txBody>
          <a:bodyPr wrap="square" rtlCol="0">
            <a:spAutoFit/>
          </a:bodyPr>
          <a:lstStyle/>
          <a:p>
            <a:r>
              <a:rPr lang="en-US" dirty="0">
                <a:solidFill>
                  <a:srgbClr val="002060"/>
                </a:solidFill>
              </a:rPr>
              <a:t>range</a:t>
            </a:r>
          </a:p>
        </p:txBody>
      </p:sp>
      <p:cxnSp>
        <p:nvCxnSpPr>
          <p:cNvPr id="44" name="Straight Arrow Connector 43">
            <a:extLst>
              <a:ext uri="{FF2B5EF4-FFF2-40B4-BE49-F238E27FC236}">
                <a16:creationId xmlns:a16="http://schemas.microsoft.com/office/drawing/2014/main" id="{100502E0-797A-4346-A34B-D145733D7E65}"/>
              </a:ext>
            </a:extLst>
          </p:cNvPr>
          <p:cNvCxnSpPr>
            <a:cxnSpLocks/>
          </p:cNvCxnSpPr>
          <p:nvPr/>
        </p:nvCxnSpPr>
        <p:spPr>
          <a:xfrm flipH="1">
            <a:off x="8936853" y="2377964"/>
            <a:ext cx="807867"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C986744-FA06-4BFB-BB88-748125515758}"/>
              </a:ext>
            </a:extLst>
          </p:cNvPr>
          <p:cNvSpPr txBox="1"/>
          <p:nvPr/>
        </p:nvSpPr>
        <p:spPr>
          <a:xfrm>
            <a:off x="9783191" y="2142712"/>
            <a:ext cx="870009" cy="369332"/>
          </a:xfrm>
          <a:prstGeom prst="rect">
            <a:avLst/>
          </a:prstGeom>
          <a:noFill/>
        </p:spPr>
        <p:txBody>
          <a:bodyPr wrap="square" rtlCol="0">
            <a:spAutoFit/>
          </a:bodyPr>
          <a:lstStyle/>
          <a:p>
            <a:r>
              <a:rPr lang="en-US" dirty="0">
                <a:solidFill>
                  <a:srgbClr val="002060"/>
                </a:solidFill>
              </a:rPr>
              <a:t>wick</a:t>
            </a:r>
          </a:p>
        </p:txBody>
      </p:sp>
      <p:sp>
        <p:nvSpPr>
          <p:cNvPr id="8" name="Slide Number Placeholder 7">
            <a:extLst>
              <a:ext uri="{FF2B5EF4-FFF2-40B4-BE49-F238E27FC236}">
                <a16:creationId xmlns:a16="http://schemas.microsoft.com/office/drawing/2014/main" id="{5DEE906A-D745-4D46-A3F6-74B14C66BF8B}"/>
              </a:ext>
            </a:extLst>
          </p:cNvPr>
          <p:cNvSpPr>
            <a:spLocks noGrp="1"/>
          </p:cNvSpPr>
          <p:nvPr>
            <p:ph type="sldNum" sz="quarter" idx="12"/>
          </p:nvPr>
        </p:nvSpPr>
        <p:spPr/>
        <p:txBody>
          <a:bodyPr/>
          <a:lstStyle/>
          <a:p>
            <a:fld id="{E820A85A-CDE9-48B4-A1D9-CE89917F0AE7}" type="slidenum">
              <a:rPr lang="en-US" smtClean="0"/>
              <a:t>8</a:t>
            </a:fld>
            <a:endParaRPr lang="en-US"/>
          </a:p>
        </p:txBody>
      </p:sp>
      <p:sp>
        <p:nvSpPr>
          <p:cNvPr id="16" name="TextBox 15">
            <a:extLst>
              <a:ext uri="{FF2B5EF4-FFF2-40B4-BE49-F238E27FC236}">
                <a16:creationId xmlns:a16="http://schemas.microsoft.com/office/drawing/2014/main" id="{B7870DF5-0887-4D58-8BAD-C62A323A685F}"/>
              </a:ext>
            </a:extLst>
          </p:cNvPr>
          <p:cNvSpPr txBox="1"/>
          <p:nvPr/>
        </p:nvSpPr>
        <p:spPr>
          <a:xfrm>
            <a:off x="-123826" y="5753300"/>
            <a:ext cx="12191998" cy="369332"/>
          </a:xfrm>
          <a:prstGeom prst="rect">
            <a:avLst/>
          </a:prstGeom>
          <a:noFill/>
        </p:spPr>
        <p:txBody>
          <a:bodyPr wrap="square" rtlCol="0">
            <a:spAutoFit/>
          </a:bodyPr>
          <a:lstStyle/>
          <a:p>
            <a:pPr algn="ctr"/>
            <a:r>
              <a:rPr lang="en-US" dirty="0">
                <a:solidFill>
                  <a:srgbClr val="002060"/>
                </a:solidFill>
              </a:rPr>
              <a:t>Note:  Each candle holds this data within a defined time period</a:t>
            </a:r>
          </a:p>
        </p:txBody>
      </p:sp>
    </p:spTree>
    <p:extLst>
      <p:ext uri="{BB962C8B-B14F-4D97-AF65-F5344CB8AC3E}">
        <p14:creationId xmlns:p14="http://schemas.microsoft.com/office/powerpoint/2010/main" val="381039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FAA9-8FB0-4952-B1B0-8ACB131A3C19}"/>
              </a:ext>
            </a:extLst>
          </p:cNvPr>
          <p:cNvSpPr>
            <a:spLocks noGrp="1"/>
          </p:cNvSpPr>
          <p:nvPr>
            <p:ph type="title"/>
          </p:nvPr>
        </p:nvSpPr>
        <p:spPr/>
        <p:txBody>
          <a:bodyPr/>
          <a:lstStyle/>
          <a:p>
            <a:r>
              <a:rPr lang="en-US" dirty="0"/>
              <a:t>Base Candles</a:t>
            </a:r>
          </a:p>
        </p:txBody>
      </p:sp>
      <p:sp>
        <p:nvSpPr>
          <p:cNvPr id="3" name="Content Placeholder 2">
            <a:extLst>
              <a:ext uri="{FF2B5EF4-FFF2-40B4-BE49-F238E27FC236}">
                <a16:creationId xmlns:a16="http://schemas.microsoft.com/office/drawing/2014/main" id="{F5A83B53-F19E-48AC-B826-7EED042D144D}"/>
              </a:ext>
            </a:extLst>
          </p:cNvPr>
          <p:cNvSpPr>
            <a:spLocks noGrp="1"/>
          </p:cNvSpPr>
          <p:nvPr>
            <p:ph idx="1"/>
          </p:nvPr>
        </p:nvSpPr>
        <p:spPr>
          <a:xfrm>
            <a:off x="1097280" y="1315736"/>
            <a:ext cx="10058400" cy="988906"/>
          </a:xfrm>
        </p:spPr>
        <p:txBody>
          <a:bodyPr>
            <a:normAutofit/>
          </a:bodyPr>
          <a:lstStyle/>
          <a:p>
            <a:r>
              <a:rPr lang="en-US" dirty="0"/>
              <a:t>A candle is a </a:t>
            </a:r>
            <a:r>
              <a:rPr lang="en-US" i="1" dirty="0"/>
              <a:t>Base Candle </a:t>
            </a:r>
            <a:r>
              <a:rPr lang="en-US" dirty="0"/>
              <a:t>if the candle body is ≤ half of its range.</a:t>
            </a:r>
          </a:p>
          <a:p>
            <a:r>
              <a:rPr lang="en-US" dirty="0"/>
              <a:t>A </a:t>
            </a:r>
            <a:r>
              <a:rPr lang="en-US" i="1" dirty="0"/>
              <a:t>neutral candle or </a:t>
            </a:r>
            <a:r>
              <a:rPr lang="en-US" i="1" dirty="0" err="1"/>
              <a:t>doji</a:t>
            </a:r>
            <a:r>
              <a:rPr lang="en-US" i="1" dirty="0"/>
              <a:t> candle </a:t>
            </a:r>
            <a:r>
              <a:rPr lang="en-US" dirty="0"/>
              <a:t>(neither red or green) is also a base candle:</a:t>
            </a:r>
          </a:p>
          <a:p>
            <a:endParaRPr lang="en-US" dirty="0"/>
          </a:p>
        </p:txBody>
      </p:sp>
      <p:sp>
        <p:nvSpPr>
          <p:cNvPr id="4" name="Rectangle 3">
            <a:extLst>
              <a:ext uri="{FF2B5EF4-FFF2-40B4-BE49-F238E27FC236}">
                <a16:creationId xmlns:a16="http://schemas.microsoft.com/office/drawing/2014/main" id="{A3F130FB-DE85-4B62-9CC3-62324CA78300}"/>
              </a:ext>
            </a:extLst>
          </p:cNvPr>
          <p:cNvSpPr/>
          <p:nvPr/>
        </p:nvSpPr>
        <p:spPr>
          <a:xfrm>
            <a:off x="1265069" y="3548118"/>
            <a:ext cx="479394" cy="65102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B8C84CF-CAFB-4955-B4DB-1FB7F612D057}"/>
              </a:ext>
            </a:extLst>
          </p:cNvPr>
          <p:cNvSpPr/>
          <p:nvPr/>
        </p:nvSpPr>
        <p:spPr>
          <a:xfrm>
            <a:off x="7778320" y="3548118"/>
            <a:ext cx="479394" cy="4083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8ABDD6-AA41-4851-8637-0A1D2F10B678}"/>
              </a:ext>
            </a:extLst>
          </p:cNvPr>
          <p:cNvSpPr/>
          <p:nvPr/>
        </p:nvSpPr>
        <p:spPr>
          <a:xfrm>
            <a:off x="10676286" y="3552557"/>
            <a:ext cx="479394" cy="26484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A68EB7-C7B0-4E49-8F4F-136B2CC1DD7B}"/>
              </a:ext>
            </a:extLst>
          </p:cNvPr>
          <p:cNvSpPr/>
          <p:nvPr/>
        </p:nvSpPr>
        <p:spPr>
          <a:xfrm>
            <a:off x="4446235" y="3548118"/>
            <a:ext cx="479394" cy="15609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B57328D-550F-4518-8610-6F38E1017590}"/>
              </a:ext>
            </a:extLst>
          </p:cNvPr>
          <p:cNvCxnSpPr>
            <a:cxnSpLocks/>
          </p:cNvCxnSpPr>
          <p:nvPr/>
        </p:nvCxnSpPr>
        <p:spPr>
          <a:xfrm flipH="1">
            <a:off x="1482569" y="4199146"/>
            <a:ext cx="1" cy="5909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A02741-FCD8-4F89-AF47-4345899B23D4}"/>
              </a:ext>
            </a:extLst>
          </p:cNvPr>
          <p:cNvCxnSpPr>
            <a:cxnSpLocks/>
          </p:cNvCxnSpPr>
          <p:nvPr/>
        </p:nvCxnSpPr>
        <p:spPr>
          <a:xfrm>
            <a:off x="1482569" y="2956272"/>
            <a:ext cx="0" cy="10002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5624E7-AD60-4784-930A-B55E4827AFE9}"/>
              </a:ext>
            </a:extLst>
          </p:cNvPr>
          <p:cNvCxnSpPr>
            <a:cxnSpLocks/>
          </p:cNvCxnSpPr>
          <p:nvPr/>
        </p:nvCxnSpPr>
        <p:spPr>
          <a:xfrm>
            <a:off x="4663736" y="3663527"/>
            <a:ext cx="0" cy="15387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76F3F5-4685-4E86-89CE-2F3A8E56A558}"/>
              </a:ext>
            </a:extLst>
          </p:cNvPr>
          <p:cNvCxnSpPr>
            <a:cxnSpLocks/>
          </p:cNvCxnSpPr>
          <p:nvPr/>
        </p:nvCxnSpPr>
        <p:spPr>
          <a:xfrm>
            <a:off x="4663736" y="2956272"/>
            <a:ext cx="0" cy="72279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85DA84-B7DD-47C0-9FDB-67E4EF8B2BED}"/>
              </a:ext>
            </a:extLst>
          </p:cNvPr>
          <p:cNvCxnSpPr/>
          <p:nvPr/>
        </p:nvCxnSpPr>
        <p:spPr>
          <a:xfrm>
            <a:off x="7995821" y="3956490"/>
            <a:ext cx="0" cy="110748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0A2125-B280-4769-838B-A6A4C7C97285}"/>
              </a:ext>
            </a:extLst>
          </p:cNvPr>
          <p:cNvCxnSpPr/>
          <p:nvPr/>
        </p:nvCxnSpPr>
        <p:spPr>
          <a:xfrm>
            <a:off x="7995821" y="2571574"/>
            <a:ext cx="0" cy="110748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47A89CC-35E1-4A95-9501-3EC5719ADA31}"/>
              </a:ext>
            </a:extLst>
          </p:cNvPr>
          <p:cNvCxnSpPr/>
          <p:nvPr/>
        </p:nvCxnSpPr>
        <p:spPr>
          <a:xfrm>
            <a:off x="10910656" y="3150471"/>
            <a:ext cx="0" cy="11074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E566C2-74EC-440D-A32E-F86F32A40DC4}"/>
              </a:ext>
            </a:extLst>
          </p:cNvPr>
          <p:cNvCxnSpPr>
            <a:cxnSpLocks/>
          </p:cNvCxnSpPr>
          <p:nvPr/>
        </p:nvCxnSpPr>
        <p:spPr>
          <a:xfrm>
            <a:off x="10910656" y="2956272"/>
            <a:ext cx="0" cy="5918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Slide Number Placeholder 21">
            <a:extLst>
              <a:ext uri="{FF2B5EF4-FFF2-40B4-BE49-F238E27FC236}">
                <a16:creationId xmlns:a16="http://schemas.microsoft.com/office/drawing/2014/main" id="{7469032B-ABBF-4A3F-9AA5-72E1C618D0D7}"/>
              </a:ext>
            </a:extLst>
          </p:cNvPr>
          <p:cNvSpPr>
            <a:spLocks noGrp="1"/>
          </p:cNvSpPr>
          <p:nvPr>
            <p:ph type="sldNum" sz="quarter" idx="12"/>
          </p:nvPr>
        </p:nvSpPr>
        <p:spPr/>
        <p:txBody>
          <a:bodyPr/>
          <a:lstStyle/>
          <a:p>
            <a:fld id="{E820A85A-CDE9-48B4-A1D9-CE89917F0AE7}" type="slidenum">
              <a:rPr lang="en-US" smtClean="0"/>
              <a:t>9</a:t>
            </a:fld>
            <a:endParaRPr lang="en-US"/>
          </a:p>
        </p:txBody>
      </p:sp>
      <p:cxnSp>
        <p:nvCxnSpPr>
          <p:cNvPr id="27" name="Straight Connector 26">
            <a:extLst>
              <a:ext uri="{FF2B5EF4-FFF2-40B4-BE49-F238E27FC236}">
                <a16:creationId xmlns:a16="http://schemas.microsoft.com/office/drawing/2014/main" id="{055637B7-7645-414D-B703-73911559511C}"/>
              </a:ext>
            </a:extLst>
          </p:cNvPr>
          <p:cNvCxnSpPr>
            <a:cxnSpLocks/>
          </p:cNvCxnSpPr>
          <p:nvPr/>
        </p:nvCxnSpPr>
        <p:spPr>
          <a:xfrm>
            <a:off x="9101831" y="1934533"/>
            <a:ext cx="466725"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6C818AB-4A69-4E17-B70B-37A536D31050}"/>
              </a:ext>
            </a:extLst>
          </p:cNvPr>
          <p:cNvCxnSpPr>
            <a:cxnSpLocks/>
          </p:cNvCxnSpPr>
          <p:nvPr/>
        </p:nvCxnSpPr>
        <p:spPr>
          <a:xfrm flipV="1">
            <a:off x="9339956" y="1753558"/>
            <a:ext cx="0" cy="391879"/>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9C72E5EE-327B-4109-9072-60FDAA3527BC}"/>
              </a:ext>
            </a:extLst>
          </p:cNvPr>
          <p:cNvSpPr txBox="1">
            <a:spLocks/>
          </p:cNvSpPr>
          <p:nvPr/>
        </p:nvSpPr>
        <p:spPr>
          <a:xfrm>
            <a:off x="1254714" y="5502867"/>
            <a:ext cx="10058400" cy="4717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206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206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Note:  The longer the wick on a candle, the more buying/selling pressure within the given period</a:t>
            </a:r>
          </a:p>
          <a:p>
            <a:pPr marL="0" indent="0">
              <a:buNone/>
            </a:pPr>
            <a:endParaRPr lang="en-US" dirty="0"/>
          </a:p>
        </p:txBody>
      </p:sp>
      <p:sp>
        <p:nvSpPr>
          <p:cNvPr id="8" name="Oval 7">
            <a:extLst>
              <a:ext uri="{FF2B5EF4-FFF2-40B4-BE49-F238E27FC236}">
                <a16:creationId xmlns:a16="http://schemas.microsoft.com/office/drawing/2014/main" id="{9EB0BC48-9F9A-42AF-8962-B2509845AF8D}"/>
              </a:ext>
            </a:extLst>
          </p:cNvPr>
          <p:cNvSpPr/>
          <p:nvPr/>
        </p:nvSpPr>
        <p:spPr>
          <a:xfrm>
            <a:off x="1265071" y="4213605"/>
            <a:ext cx="479392" cy="7265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2C335A-2E8F-4936-B0D0-6F5A853031BC}"/>
              </a:ext>
            </a:extLst>
          </p:cNvPr>
          <p:cNvSpPr txBox="1"/>
          <p:nvPr/>
        </p:nvSpPr>
        <p:spPr>
          <a:xfrm>
            <a:off x="3986074" y="4468656"/>
            <a:ext cx="2109926" cy="369332"/>
          </a:xfrm>
          <a:prstGeom prst="rect">
            <a:avLst/>
          </a:prstGeom>
          <a:noFill/>
        </p:spPr>
        <p:txBody>
          <a:bodyPr wrap="square" rtlCol="0">
            <a:spAutoFit/>
          </a:bodyPr>
          <a:lstStyle/>
          <a:p>
            <a:r>
              <a:rPr lang="en-US" dirty="0">
                <a:solidFill>
                  <a:srgbClr val="002060"/>
                </a:solidFill>
              </a:rPr>
              <a:t>Buying pressure</a:t>
            </a:r>
          </a:p>
        </p:txBody>
      </p:sp>
      <p:cxnSp>
        <p:nvCxnSpPr>
          <p:cNvPr id="20" name="Straight Arrow Connector 19">
            <a:extLst>
              <a:ext uri="{FF2B5EF4-FFF2-40B4-BE49-F238E27FC236}">
                <a16:creationId xmlns:a16="http://schemas.microsoft.com/office/drawing/2014/main" id="{6C8B968F-793C-4373-B620-4A8566D749D4}"/>
              </a:ext>
            </a:extLst>
          </p:cNvPr>
          <p:cNvCxnSpPr>
            <a:cxnSpLocks/>
            <a:stCxn id="10" idx="1"/>
          </p:cNvCxnSpPr>
          <p:nvPr/>
        </p:nvCxnSpPr>
        <p:spPr>
          <a:xfrm flipH="1">
            <a:off x="1811045" y="4653322"/>
            <a:ext cx="2175029" cy="2580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275EAE6-F01C-4B5E-9735-96990FE8BF42}"/>
              </a:ext>
            </a:extLst>
          </p:cNvPr>
          <p:cNvSpPr txBox="1"/>
          <p:nvPr/>
        </p:nvSpPr>
        <p:spPr>
          <a:xfrm>
            <a:off x="8861543" y="2695777"/>
            <a:ext cx="976544" cy="584775"/>
          </a:xfrm>
          <a:prstGeom prst="rect">
            <a:avLst/>
          </a:prstGeom>
          <a:noFill/>
        </p:spPr>
        <p:txBody>
          <a:bodyPr wrap="square" rtlCol="0">
            <a:spAutoFit/>
          </a:bodyPr>
          <a:lstStyle/>
          <a:p>
            <a:r>
              <a:rPr lang="en-US" sz="1600" dirty="0">
                <a:solidFill>
                  <a:srgbClr val="002060"/>
                </a:solidFill>
              </a:rPr>
              <a:t>Selling pressure</a:t>
            </a:r>
          </a:p>
        </p:txBody>
      </p:sp>
      <p:cxnSp>
        <p:nvCxnSpPr>
          <p:cNvPr id="33" name="Straight Arrow Connector 32">
            <a:extLst>
              <a:ext uri="{FF2B5EF4-FFF2-40B4-BE49-F238E27FC236}">
                <a16:creationId xmlns:a16="http://schemas.microsoft.com/office/drawing/2014/main" id="{6DB14A01-C4C1-4947-89DA-F46AE9CA4AF4}"/>
              </a:ext>
            </a:extLst>
          </p:cNvPr>
          <p:cNvCxnSpPr>
            <a:cxnSpLocks/>
          </p:cNvCxnSpPr>
          <p:nvPr/>
        </p:nvCxnSpPr>
        <p:spPr>
          <a:xfrm>
            <a:off x="9568556" y="2850930"/>
            <a:ext cx="1135252" cy="34576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9E55C6E-2FEC-4D07-843B-94A9815CB8B0}"/>
              </a:ext>
            </a:extLst>
          </p:cNvPr>
          <p:cNvCxnSpPr>
            <a:cxnSpLocks/>
            <a:stCxn id="31" idx="1"/>
          </p:cNvCxnSpPr>
          <p:nvPr/>
        </p:nvCxnSpPr>
        <p:spPr>
          <a:xfrm flipH="1">
            <a:off x="8018017" y="2988165"/>
            <a:ext cx="843526" cy="16230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76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animBg="1"/>
      <p:bldP spid="10" grpId="0"/>
      <p:bldP spid="31" grpId="0"/>
    </p:bldLst>
  </p:timing>
</p:sld>
</file>

<file path=ppt/theme/theme1.xml><?xml version="1.0" encoding="utf-8"?>
<a:theme xmlns:a="http://schemas.openxmlformats.org/drawingml/2006/main" name="Retrospect">
  <a:themeElements>
    <a:clrScheme name="Custom 1">
      <a:dk1>
        <a:srgbClr val="0070C0"/>
      </a:dk1>
      <a:lt1>
        <a:srgbClr val="FFFFFF"/>
      </a:lt1>
      <a:dk2>
        <a:srgbClr val="0070C0"/>
      </a:dk2>
      <a:lt2>
        <a:srgbClr val="FFFFFF"/>
      </a:lt2>
      <a:accent1>
        <a:srgbClr val="0070C0"/>
      </a:accent1>
      <a:accent2>
        <a:srgbClr val="FFCC00"/>
      </a:accent2>
      <a:accent3>
        <a:srgbClr val="0070C0"/>
      </a:accent3>
      <a:accent4>
        <a:srgbClr val="FFFF65"/>
      </a:accent4>
      <a:accent5>
        <a:srgbClr val="FFCC00"/>
      </a:accent5>
      <a:accent6>
        <a:srgbClr val="0070C0"/>
      </a:accent6>
      <a:hlink>
        <a:srgbClr val="0070C0"/>
      </a:hlink>
      <a:folHlink>
        <a:srgbClr val="0070C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13661</TotalTime>
  <Words>585</Words>
  <Application>Microsoft Office PowerPoint</Application>
  <PresentationFormat>Widescreen</PresentationFormat>
  <Paragraphs>96</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Calibri Light</vt:lpstr>
      <vt:lpstr>Retrospect</vt:lpstr>
      <vt:lpstr>Candlesticks 101</vt:lpstr>
      <vt:lpstr>General Disclosure Statement</vt:lpstr>
      <vt:lpstr>Objectives</vt:lpstr>
      <vt:lpstr>Is this how you read charts?</vt:lpstr>
      <vt:lpstr>Or, is this how you read charts?</vt:lpstr>
      <vt:lpstr>AT&amp;T Chart</vt:lpstr>
      <vt:lpstr>Daily AT&amp;T Candle</vt:lpstr>
      <vt:lpstr>Candle Components</vt:lpstr>
      <vt:lpstr>Base Candles</vt:lpstr>
      <vt:lpstr>Leg Candles</vt:lpstr>
      <vt:lpstr>Range of Candlestick</vt:lpstr>
      <vt:lpstr>AT&amp;T Overnight Gap Up</vt:lpstr>
      <vt:lpstr>Bullish Candles and Patterns</vt:lpstr>
      <vt:lpstr>Bearish Candles and Patterns</vt:lpstr>
      <vt:lpstr>Do I buy or sell?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Options</dc:title>
  <dc:creator>michael.c.blackman@outlook.com</dc:creator>
  <cp:lastModifiedBy>michael.c.blackman@outlook.com</cp:lastModifiedBy>
  <cp:revision>128</cp:revision>
  <dcterms:created xsi:type="dcterms:W3CDTF">2020-05-21T01:55:48Z</dcterms:created>
  <dcterms:modified xsi:type="dcterms:W3CDTF">2020-06-11T23:02:56Z</dcterms:modified>
</cp:coreProperties>
</file>