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62" r:id="rId2"/>
    <p:sldId id="311" r:id="rId3"/>
    <p:sldId id="312" r:id="rId4"/>
    <p:sldId id="313" r:id="rId5"/>
    <p:sldId id="329" r:id="rId6"/>
    <p:sldId id="315" r:id="rId7"/>
    <p:sldId id="328" r:id="rId8"/>
    <p:sldId id="316" r:id="rId9"/>
    <p:sldId id="380" r:id="rId10"/>
    <p:sldId id="317" r:id="rId11"/>
    <p:sldId id="318" r:id="rId12"/>
    <p:sldId id="323" r:id="rId13"/>
    <p:sldId id="367" r:id="rId14"/>
    <p:sldId id="322" r:id="rId15"/>
    <p:sldId id="324" r:id="rId16"/>
    <p:sldId id="321" r:id="rId17"/>
    <p:sldId id="333" r:id="rId18"/>
    <p:sldId id="330" r:id="rId19"/>
    <p:sldId id="331" r:id="rId20"/>
    <p:sldId id="332" r:id="rId21"/>
    <p:sldId id="334" r:id="rId22"/>
    <p:sldId id="366" r:id="rId23"/>
    <p:sldId id="319" r:id="rId24"/>
    <p:sldId id="353" r:id="rId25"/>
    <p:sldId id="354" r:id="rId26"/>
    <p:sldId id="349" r:id="rId27"/>
    <p:sldId id="358" r:id="rId28"/>
    <p:sldId id="351" r:id="rId29"/>
    <p:sldId id="371" r:id="rId30"/>
    <p:sldId id="372" r:id="rId31"/>
    <p:sldId id="373" r:id="rId32"/>
    <p:sldId id="375" r:id="rId33"/>
    <p:sldId id="374" r:id="rId34"/>
    <p:sldId id="355" r:id="rId35"/>
    <p:sldId id="357" r:id="rId36"/>
    <p:sldId id="356" r:id="rId37"/>
    <p:sldId id="361" r:id="rId38"/>
    <p:sldId id="38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3681" autoAdjust="0"/>
    <p:restoredTop sz="94660" autoAdjust="0"/>
  </p:normalViewPr>
  <p:slideViewPr>
    <p:cSldViewPr snapToObjects="1">
      <p:cViewPr varScale="1">
        <p:scale>
          <a:sx n="113" d="100"/>
          <a:sy n="113" d="100"/>
        </p:scale>
        <p:origin x="166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8D0CD-A477-BE41-BAD1-18C0F34B78AF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5C054-379C-7C4F-A789-FB548C5AD4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56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79221-57F4-3543-BEFD-C1AAF8BA9477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3E87F-FCEB-3440-9AEC-A64AEFF08C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285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7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Decisions if you are incapacitated: involving financial matters, involving healthcare matters, whether</a:t>
            </a:r>
            <a:r>
              <a:rPr lang="en-US" baseline="0" dirty="0"/>
              <a:t> you want to be placed on life support systems if you are terminally ill</a:t>
            </a:r>
          </a:p>
          <a:p>
            <a:r>
              <a:rPr lang="en-US" baseline="0" dirty="0"/>
              <a:t>You control decisions that affect you, you health, your assets and your family…not a court or attorneys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7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Flexible: circumstances</a:t>
            </a:r>
            <a:r>
              <a:rPr lang="en-US" baseline="0" dirty="0"/>
              <a:t> change…divorce, beneficiary dies, add beneficiary or other changes in your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98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Flexible: circumstances</a:t>
            </a:r>
            <a:r>
              <a:rPr lang="en-US" baseline="0" dirty="0"/>
              <a:t> change…divorce, beneficiary dies, add beneficiary or other changes in your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38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Flexible: circumstances</a:t>
            </a:r>
            <a:r>
              <a:rPr lang="en-US" baseline="0" dirty="0"/>
              <a:t> change…divorce, beneficiary dies, add beneficiary or other changes in your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7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Flexible: circumstances</a:t>
            </a:r>
            <a:r>
              <a:rPr lang="en-US" baseline="0" dirty="0"/>
              <a:t> change…divorce, beneficiary dies, add beneficiary or other changes in your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14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Flexible: circumstances</a:t>
            </a:r>
            <a:r>
              <a:rPr lang="en-US" baseline="0" dirty="0"/>
              <a:t> change…divorce, beneficiary dies, add beneficiary or other changes in your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39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Flexible: circumstances</a:t>
            </a:r>
            <a:r>
              <a:rPr lang="en-US" baseline="0" dirty="0"/>
              <a:t> change…divorce, beneficiary dies, add beneficiary or other changes in your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people should have an estate plan for</a:t>
            </a:r>
            <a:r>
              <a:rPr lang="en-US" baseline="0" dirty="0"/>
              <a:t> what happens to their assets after </a:t>
            </a:r>
            <a:r>
              <a:rPr lang="en-US" baseline="0"/>
              <a:t>they die.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8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don’t make</a:t>
            </a:r>
            <a:r>
              <a:rPr lang="en-US" baseline="0" dirty="0"/>
              <a:t> your own plan, government will make those decisions for you.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48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don’t make</a:t>
            </a:r>
            <a:r>
              <a:rPr lang="en-US" baseline="0" dirty="0"/>
              <a:t> your own plan, government will make those decisions for you.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0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6+ months.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 probate takes time because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states have minimum periods of time that creditors are allowed to respond.</a:t>
            </a:r>
            <a:endParaRPr lang="en-US" dirty="0"/>
          </a:p>
          <a:p>
            <a:r>
              <a:rPr lang="en-US" dirty="0"/>
              <a:t>No</a:t>
            </a:r>
            <a:r>
              <a:rPr lang="en-US" baseline="0" dirty="0"/>
              <a:t> documents or will: give up decision making to court system and pay a lot of money to attorneys.</a:t>
            </a:r>
          </a:p>
          <a:p>
            <a:r>
              <a:rPr lang="en-US" baseline="0" dirty="0"/>
              <a:t>If you don’t handle your affairs, the government and expensive lawyers will do it for you; and that will likely mean your family will get a lot less of you’re the assets your worked hard for your entire life;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6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6+ months. 1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 probate takes time because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states have minimum periods of time that creditors are allowed to respond.</a:t>
            </a:r>
            <a:endParaRPr lang="en-US" dirty="0"/>
          </a:p>
          <a:p>
            <a:r>
              <a:rPr lang="en-US" dirty="0"/>
              <a:t>No</a:t>
            </a:r>
            <a:r>
              <a:rPr lang="en-US" baseline="0" dirty="0"/>
              <a:t> documents or will: give up decision making to court system and pay a lot of money to attorneys.</a:t>
            </a:r>
          </a:p>
          <a:p>
            <a:r>
              <a:rPr lang="en-US" baseline="0" dirty="0"/>
              <a:t>If you don’t handle your affairs, the government and expensive lawyers will do it for you; and that will likely mean your family will get a lot less of you’re the assets your worked hard for your entire life;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360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baseline="0" dirty="0"/>
              <a:t> will does not provide these benefits</a:t>
            </a:r>
          </a:p>
          <a:p>
            <a:r>
              <a:rPr lang="en-US" baseline="0" dirty="0"/>
              <a:t>Money goes to your family without taking out a big chunk to courts or attorneys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86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happens to assets:  who</a:t>
            </a:r>
            <a:r>
              <a:rPr lang="en-US" baseline="0" dirty="0"/>
              <a:t> manages assets, who distributes them, who receives them</a:t>
            </a:r>
          </a:p>
          <a:p>
            <a:r>
              <a:rPr lang="en-US" baseline="0" dirty="0"/>
              <a:t>Own and control: you are the trustee and beneficiary</a:t>
            </a:r>
          </a:p>
          <a:p>
            <a:r>
              <a:rPr lang="en-US" baseline="0" dirty="0"/>
              <a:t>Continue to do what you’ve always done, and you can move assets into and out of the trust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F9567-7FC3-4672-8CA4-B522B26B72A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21437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B9861-5213-45E5-BB26-715EC47C36F9}" type="datetime1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8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statedocspro.com/a/MBlackman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74320" y="831112"/>
            <a:ext cx="88696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686800" cy="53181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04800" y="6400800"/>
            <a:ext cx="3352800" cy="288925"/>
          </a:xfrm>
          <a:prstGeom prst="rect">
            <a:avLst/>
          </a:prstGeom>
        </p:spPr>
        <p:txBody>
          <a:bodyPr vert="horz"/>
          <a:lstStyle>
            <a:lvl1pPr algn="l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Page </a:t>
            </a:r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152400"/>
            <a:ext cx="63246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74320" y="831112"/>
            <a:ext cx="886968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74320" y="838200"/>
            <a:ext cx="8869680" cy="2381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28EBDC2-05B3-4FEC-8C3F-FAD500B7F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274320" y="27137"/>
            <a:ext cx="1207668" cy="76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rId4"/>
            <a:extLst>
              <a:ext uri="{FF2B5EF4-FFF2-40B4-BE49-F238E27FC236}">
                <a16:creationId xmlns:a16="http://schemas.microsoft.com/office/drawing/2014/main" id="{3832B2C1-9520-DD26-C060-8DD49A5CA204}"/>
              </a:ext>
            </a:extLst>
          </p:cNvPr>
          <p:cNvSpPr txBox="1"/>
          <p:nvPr userDrawn="1"/>
        </p:nvSpPr>
        <p:spPr>
          <a:xfrm>
            <a:off x="2421063" y="6412081"/>
            <a:ext cx="45761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14378"/>
                </a:solidFill>
              </a:rPr>
              <a:t>https://www.estatedocspro.com/a/MBlackman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3600" b="1" kern="1200" cap="none" baseline="0">
          <a:solidFill>
            <a:srgbClr val="214378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70000"/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70000"/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70000"/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70000"/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6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echnofaq.org/posts/2016/09/7-reasons-for-seeking-estate-planning-service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ublicdomainpictures.net/view-image.php?image=46005&amp;picture=irmao-e-irma-black-amp-white&amp;jazyk=pt" TargetMode="Externa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tatedocspro.com/a/MBlackman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hyperlink" Target="https://publicdomainpictures.net/view-image.php?image=46005&amp;picture=irmao-e-irma-black-amp-white&amp;jazyk=p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domainpictures.net/view-image.php?image=46005&amp;picture=irmao-e-irma-black-amp-white&amp;jazyk=pt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96709" y="2286000"/>
            <a:ext cx="6350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cap="small" dirty="0">
                <a:solidFill>
                  <a:srgbClr val="214378"/>
                </a:solidFill>
                <a:latin typeface="Zurich BT" pitchFamily="34" charset="0"/>
              </a:rPr>
              <a:t>Estate Planning 101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70AA88-969E-F118-4C7F-160108BAE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2362200" y="3403600"/>
            <a:ext cx="4419600" cy="260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2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531968"/>
            <a:ext cx="4305300" cy="457607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45256"/>
            <a:ext cx="57912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Costs of Probate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62100"/>
            <a:ext cx="8458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Filing fees  examples</a:t>
            </a:r>
          </a:p>
          <a:p>
            <a:pPr lvl="1"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CA: $395; FL: $400; ID $223-$300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Legal notice fees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Bond fees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Personal representative fees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Attorneys fees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Appraisal fees</a:t>
            </a:r>
          </a:p>
        </p:txBody>
      </p:sp>
    </p:spTree>
    <p:extLst>
      <p:ext uri="{BB962C8B-B14F-4D97-AF65-F5344CB8AC3E}">
        <p14:creationId xmlns:p14="http://schemas.microsoft.com/office/powerpoint/2010/main" val="2221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531968"/>
            <a:ext cx="4305300" cy="457607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42086"/>
            <a:ext cx="6400800" cy="83819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rgbClr val="214378"/>
                </a:solidFill>
                <a:latin typeface="Zurich BT" pitchFamily="34" charset="0"/>
              </a:rPr>
              <a:t>Average Cost of Probate</a:t>
            </a:r>
            <a:endParaRPr lang="en-US" sz="28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86868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Range: 1% to 8% of estate</a:t>
            </a:r>
          </a:p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$300,000 estate: $3,000 to $24,000</a:t>
            </a:r>
          </a:p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California: $100,000 estate can cost $8,000+</a:t>
            </a:r>
          </a:p>
          <a:p>
            <a:pPr marL="228600" indent="-228600">
              <a:spcAft>
                <a:spcPts val="9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Under some state laws, the attorney and personal representative are entitled to “reasonable compensation”</a:t>
            </a:r>
          </a:p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Typical average probate is $2,000-$5,000</a:t>
            </a:r>
          </a:p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PLUS Time: Six months to over a year</a:t>
            </a:r>
          </a:p>
          <a:p>
            <a:pPr>
              <a:spcAft>
                <a:spcPts val="9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PLUS Loss of privacy</a:t>
            </a:r>
          </a:p>
        </p:txBody>
      </p:sp>
    </p:spTree>
    <p:extLst>
      <p:ext uri="{BB962C8B-B14F-4D97-AF65-F5344CB8AC3E}">
        <p14:creationId xmlns:p14="http://schemas.microsoft.com/office/powerpoint/2010/main" val="412157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any.biz/wp-content/uploads/2011/02/Private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00"/>
                    </a14:imgEffect>
                    <a14:imgEffect>
                      <a14:brightnessContrast bright="-6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0526" y="5012744"/>
            <a:ext cx="1915886" cy="19158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15000" y="4114800"/>
            <a:ext cx="2770512" cy="2254250"/>
            <a:chOff x="5867400" y="4035416"/>
            <a:chExt cx="2770512" cy="22542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4114800"/>
              <a:ext cx="2770512" cy="1838316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&quot;No&quot; Symbol 1"/>
            <p:cNvSpPr/>
            <p:nvPr/>
          </p:nvSpPr>
          <p:spPr>
            <a:xfrm>
              <a:off x="6080424" y="4035416"/>
              <a:ext cx="2344463" cy="2254250"/>
            </a:xfrm>
            <a:prstGeom prst="noSmoking">
              <a:avLst>
                <a:gd name="adj" fmla="val 13839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0000">
                  <a:schemeClr val="accent1">
                    <a:tint val="44500"/>
                    <a:satMod val="160000"/>
                    <a:alpha val="43000"/>
                  </a:schemeClr>
                </a:gs>
                <a:gs pos="100000">
                  <a:schemeClr val="accent1">
                    <a:tint val="23500"/>
                    <a:satMod val="160000"/>
                    <a:alpha val="39000"/>
                  </a:schemeClr>
                </a:gs>
              </a:gsLst>
              <a:lin ang="5400000" scaled="1"/>
              <a:tileRect/>
            </a:gradFill>
            <a:ln>
              <a:solidFill>
                <a:schemeClr val="accent1">
                  <a:shade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87313"/>
            <a:ext cx="8534400" cy="990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Benefits of Avoiding Probate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pic>
        <p:nvPicPr>
          <p:cNvPr id="12290" name="Picture 2" descr="http://blog.timesunion.com/tech/files/2009/02/piggy-bank.jpg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0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379302"/>
            <a:ext cx="2080032" cy="2667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6248400" cy="3317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>
                <a:latin typeface="Zurich BT" pitchFamily="34" charset="0"/>
              </a:rPr>
              <a:t> Save money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>
                <a:latin typeface="Zurich BT" pitchFamily="34" charset="0"/>
              </a:rPr>
              <a:t> Save time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>
                <a:latin typeface="Zurich BT" pitchFamily="34" charset="0"/>
              </a:rPr>
              <a:t> Save Stress (&amp; Paperwork)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>
                <a:latin typeface="Zurich BT" pitchFamily="34" charset="0"/>
              </a:rPr>
              <a:t> Privacy for your family</a:t>
            </a:r>
          </a:p>
        </p:txBody>
      </p:sp>
      <p:pic>
        <p:nvPicPr>
          <p:cNvPr id="12292" name="Picture 4" descr="http://bethelkidsleaders.files.wordpress.com/2011/01/hourglass.jp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1260454" cy="190181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4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F4CBCC-E991-4A59-B317-D9692950AA47}"/>
              </a:ext>
            </a:extLst>
          </p:cNvPr>
          <p:cNvSpPr/>
          <p:nvPr/>
        </p:nvSpPr>
        <p:spPr>
          <a:xfrm>
            <a:off x="427234" y="1852665"/>
            <a:ext cx="1600200" cy="1628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Assets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990600"/>
          </a:xfrm>
        </p:spPr>
        <p:txBody>
          <a:bodyPr vert="horz">
            <a:noAutofit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Arial" pitchFamily="34" charset="0"/>
            </a:pPr>
            <a:r>
              <a:rPr lang="en-US" sz="3200" dirty="0">
                <a:latin typeface="Zurich BT" pitchFamily="34" charset="0"/>
                <a:ea typeface="+mn-ea"/>
                <a:cs typeface="+mn-cs"/>
              </a:rPr>
              <a:t>How does a Living Trust eliminate Probate Court?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953000"/>
            <a:ext cx="8458200" cy="1384995"/>
          </a:xfr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Zurich BT" pitchFamily="34" charset="0"/>
              </a:rPr>
              <a:t>A Living Trust is a contract!</a:t>
            </a:r>
          </a:p>
          <a:p>
            <a:pPr defTabSz="457200"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  <a:latin typeface="Zurich BT" pitchFamily="34" charset="0"/>
              </a:rPr>
              <a:t>Creating a separate entity that will outlive you &amp; eliminate the need for the court.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C90A817-050B-4A36-B9B0-57F72F47284B}"/>
              </a:ext>
            </a:extLst>
          </p:cNvPr>
          <p:cNvSpPr/>
          <p:nvPr/>
        </p:nvSpPr>
        <p:spPr>
          <a:xfrm rot="2766525">
            <a:off x="2077246" y="3519279"/>
            <a:ext cx="1359294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A291F2-38BC-4A1D-AB7C-07843760EDA9}"/>
              </a:ext>
            </a:extLst>
          </p:cNvPr>
          <p:cNvSpPr/>
          <p:nvPr/>
        </p:nvSpPr>
        <p:spPr>
          <a:xfrm>
            <a:off x="6965879" y="1905001"/>
            <a:ext cx="1600200" cy="1626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Arial Narrow" panose="020B0606020202030204" pitchFamily="34" charset="0"/>
              </a:rPr>
              <a:t>Your Heirs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E2E2651-13A3-43F0-A87D-1E8357AFA0AE}"/>
              </a:ext>
            </a:extLst>
          </p:cNvPr>
          <p:cNvSpPr/>
          <p:nvPr/>
        </p:nvSpPr>
        <p:spPr>
          <a:xfrm rot="19261534">
            <a:off x="5669095" y="3519278"/>
            <a:ext cx="1359294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B20288-CE4B-4109-BAB7-5BF4555F8018}"/>
              </a:ext>
            </a:extLst>
          </p:cNvPr>
          <p:cNvSpPr/>
          <p:nvPr/>
        </p:nvSpPr>
        <p:spPr>
          <a:xfrm>
            <a:off x="3352799" y="3844307"/>
            <a:ext cx="2275855" cy="10649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dk1"/>
                </a:solidFill>
                <a:latin typeface="Arial Narrow" panose="020B0606020202030204" pitchFamily="34" charset="0"/>
              </a:rPr>
              <a:t>Revocable Living Trust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B6DA54-B862-43FA-9967-4901124A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16" y="1905001"/>
            <a:ext cx="1549067" cy="132844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6732B3-5E67-4254-B7CA-C9ADF29A72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069" y="2371227"/>
            <a:ext cx="2926266" cy="123161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1681DC-C78E-4903-9F88-6AC981C8316D}"/>
              </a:ext>
            </a:extLst>
          </p:cNvPr>
          <p:cNvSpPr txBox="1">
            <a:spLocks/>
          </p:cNvSpPr>
          <p:nvPr/>
        </p:nvSpPr>
        <p:spPr>
          <a:xfrm>
            <a:off x="3234410" y="2217142"/>
            <a:ext cx="2512632" cy="104008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b="1" kern="1200" cap="none" baseline="0">
                <a:solidFill>
                  <a:srgbClr val="21437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Arial" pitchFamily="34" charset="0"/>
              <a:buNone/>
            </a:pPr>
            <a:r>
              <a:rPr lang="en-US" sz="24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Zurich BT" pitchFamily="34" charset="0"/>
                <a:ea typeface="+mn-ea"/>
                <a:cs typeface="+mn-cs"/>
              </a:rPr>
              <a:t>Probate Court</a:t>
            </a: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D58F3120-2DA4-4AE3-BCD3-756769BF7517}"/>
              </a:ext>
            </a:extLst>
          </p:cNvPr>
          <p:cNvSpPr/>
          <p:nvPr/>
        </p:nvSpPr>
        <p:spPr>
          <a:xfrm>
            <a:off x="3756596" y="2186010"/>
            <a:ext cx="1553678" cy="1553678"/>
          </a:xfrm>
          <a:prstGeom prst="noSmoking">
            <a:avLst>
              <a:gd name="adj" fmla="val 10162"/>
            </a:avLst>
          </a:prstGeom>
          <a:solidFill>
            <a:srgbClr val="C00000">
              <a:alpha val="66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C39EF90-ECF4-36F1-CCAF-FE98B75B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 bwMode="auto">
          <a:xfrm>
            <a:off x="7058055" y="2144092"/>
            <a:ext cx="1415847" cy="9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740833"/>
          </a:xfrm>
        </p:spPr>
        <p:txBody>
          <a:bodyPr>
            <a:normAutofit fontScale="92500" lnSpcReduction="20000"/>
          </a:bodyPr>
          <a:lstStyle/>
          <a:p>
            <a:r>
              <a:rPr lang="en-US" sz="5400" b="1" i="1" u="sng" dirty="0">
                <a:solidFill>
                  <a:srgbClr val="214378"/>
                </a:solidFill>
                <a:latin typeface="Zurich BT" pitchFamily="34" charset="0"/>
              </a:rPr>
              <a:t>What is a Revocable Living Trust?</a:t>
            </a:r>
            <a:endParaRPr lang="en-US" sz="3600" b="1" i="1" u="sng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14500"/>
            <a:ext cx="8686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Legal document that creates a new entity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Fund your assets into the trust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You own and control the trust while alive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Move assets in and out of the trust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Specify what happens to assets after you die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Revocable and changeable while alive</a:t>
            </a:r>
          </a:p>
        </p:txBody>
      </p:sp>
    </p:spTree>
    <p:extLst>
      <p:ext uri="{BB962C8B-B14F-4D97-AF65-F5344CB8AC3E}">
        <p14:creationId xmlns:p14="http://schemas.microsoft.com/office/powerpoint/2010/main" val="308561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7924800" cy="990600"/>
          </a:xfrm>
        </p:spPr>
        <p:txBody>
          <a:bodyPr>
            <a:normAutofit/>
          </a:bodyPr>
          <a:lstStyle/>
          <a:p>
            <a:r>
              <a:rPr lang="en-US" sz="5400" b="1" u="sng" dirty="0">
                <a:solidFill>
                  <a:srgbClr val="214378"/>
                </a:solidFill>
                <a:latin typeface="Zurich BT" pitchFamily="34" charset="0"/>
              </a:rPr>
              <a:t>You</a:t>
            </a:r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 Decide - Not a Court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676400"/>
            <a:ext cx="8991600" cy="416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Who receives your hard earned assets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When they receive them (at what age)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How they receive them (over time; lump sum)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Who makes decisions if you are incapacitated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Who manages assets for minors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 Who raises your children</a:t>
            </a:r>
          </a:p>
        </p:txBody>
      </p:sp>
    </p:spTree>
    <p:extLst>
      <p:ext uri="{BB962C8B-B14F-4D97-AF65-F5344CB8AC3E}">
        <p14:creationId xmlns:p14="http://schemas.microsoft.com/office/powerpoint/2010/main" val="1456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924800" cy="1752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A Comprehensive Estate Plan Includes: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667" y="26670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Revocable Living Trust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Last Will &amp; Testament (Pour-Over Will)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Durable Powers of Attorney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Advanced Medical Directives</a:t>
            </a:r>
          </a:p>
        </p:txBody>
      </p:sp>
    </p:spTree>
    <p:extLst>
      <p:ext uri="{BB962C8B-B14F-4D97-AF65-F5344CB8AC3E}">
        <p14:creationId xmlns:p14="http://schemas.microsoft.com/office/powerpoint/2010/main" val="92971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iverside.courts.ca.gov/selfhelp/willpix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524000"/>
            <a:ext cx="5397498" cy="3581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18507"/>
            <a:ext cx="57912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Last Will and Testament 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7933" y="1447800"/>
            <a:ext cx="84582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Last Will and Testament is often called a Pour-Over Will. </a:t>
            </a:r>
          </a:p>
          <a:p>
            <a:pPr marL="169863" indent="-1698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It is used in conjunction with a Revocable Living Trust to convey anything you have forgotten to fund into the trust prior to your death (hence "pour-over"). </a:t>
            </a:r>
          </a:p>
          <a:p>
            <a:pPr marL="169863" indent="-169863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000" b="1" dirty="0">
                <a:latin typeface="Zurich BT" pitchFamily="34" charset="0"/>
              </a:rPr>
              <a:t>Any un-funded assets will go through probate first, (unless they are minimal in value).</a:t>
            </a:r>
          </a:p>
        </p:txBody>
      </p:sp>
    </p:spTree>
    <p:extLst>
      <p:ext uri="{BB962C8B-B14F-4D97-AF65-F5344CB8AC3E}">
        <p14:creationId xmlns:p14="http://schemas.microsoft.com/office/powerpoint/2010/main" val="36452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531968"/>
            <a:ext cx="4305300" cy="457607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67484"/>
            <a:ext cx="57912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Powers of Attorney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4582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Two Main Durable Powers of Attorney: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For Finances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For Healthcare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"Durable" means that the appointment of the power will "endure" even after your incapacitation.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This power is effective either upon the date of execution of the document or upon your incapacitation depending on the selection you make in the document.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3200" b="1" dirty="0">
              <a:latin typeface="Zuric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9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531968"/>
            <a:ext cx="4305300" cy="457607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0700" y="42084"/>
            <a:ext cx="57912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Powers of Attorney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8610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The Durable Power of Attorney for Finances will give your appointed agent the power to make basic financial decisions regarding assets </a:t>
            </a:r>
            <a:r>
              <a:rPr lang="en-US" sz="2800" b="1" i="1" dirty="0">
                <a:latin typeface="Zurich BT" pitchFamily="34" charset="0"/>
              </a:rPr>
              <a:t>NOT FUNDED </a:t>
            </a:r>
            <a:r>
              <a:rPr lang="en-US" sz="2800" b="1" dirty="0">
                <a:latin typeface="Zurich BT" pitchFamily="34" charset="0"/>
              </a:rPr>
              <a:t>into your Trust. 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For assets already funded into the Trust, the Trustee already has this authority.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Your agent may use this power to buy and sell non-trust assets, write checks from your (non-trust) accounts etc...  He or she could even fund assets into your Trust prior to your death to avoid probate.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endParaRPr lang="en-US" sz="2800" b="1" dirty="0">
              <a:latin typeface="Zuric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8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362199"/>
            <a:ext cx="8915400" cy="35389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“If you have some assets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(maybe just a car and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some nice furniture)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or minor children, 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you still need an estate plan--</a:t>
            </a:r>
          </a:p>
          <a:p>
            <a:pPr>
              <a:spcBef>
                <a:spcPts val="0"/>
              </a:spcBef>
            </a:pPr>
            <a:r>
              <a:rPr lang="en-US" i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even if taxes are not an issue.”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- Smart Money Magazine </a:t>
            </a:r>
            <a:r>
              <a:rPr lang="en-US" sz="1800" i="1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(January 2012)</a:t>
            </a:r>
            <a:r>
              <a:rPr lang="en-US" sz="1800" i="1" baseline="30000" dirty="0">
                <a:solidFill>
                  <a:schemeClr val="tx1"/>
                </a:solidFill>
                <a:effectLst>
                  <a:outerShdw blurRad="50800" dist="38100" dir="2700000" algn="tl" rotWithShape="0">
                    <a:schemeClr val="bg1">
                      <a:lumMod val="50000"/>
                      <a:alpha val="29000"/>
                    </a:schemeClr>
                  </a:outerShdw>
                </a:effectLst>
                <a:latin typeface="Zurich Blk BT" pitchFamily="34" charset="0"/>
              </a:rPr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013" y="5906582"/>
            <a:ext cx="8761373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* </a:t>
            </a:r>
            <a:r>
              <a:rPr lang="en-US" sz="1400" u="sng" dirty="0"/>
              <a:t>http://www.smartmoney.com/retirement/estate-planning/why-most-people-need-an-estate-plan-1300823957136/</a:t>
            </a:r>
            <a:endParaRPr lang="en-US" sz="1400" dirty="0"/>
          </a:p>
          <a:p>
            <a:endParaRPr lang="en-US" sz="105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38400" y="952500"/>
            <a:ext cx="4376057" cy="1273629"/>
            <a:chOff x="2438400" y="952500"/>
            <a:chExt cx="4376057" cy="1273629"/>
          </a:xfrm>
        </p:grpSpPr>
        <p:pic>
          <p:nvPicPr>
            <p:cNvPr id="3074" name="Picture 2" descr="http://www.conigliofamily.com/images/SmartMoneyHeader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38400" y="952500"/>
              <a:ext cx="4376057" cy="127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791200" y="990600"/>
              <a:ext cx="356616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A2C4CDA-6137-CBF7-B127-E5A9C26AF173}"/>
              </a:ext>
            </a:extLst>
          </p:cNvPr>
          <p:cNvSpPr txBox="1"/>
          <p:nvPr/>
        </p:nvSpPr>
        <p:spPr>
          <a:xfrm>
            <a:off x="534214" y="110716"/>
            <a:ext cx="8609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14378"/>
                </a:solidFill>
                <a:latin typeface="Zurich BT" pitchFamily="34" charset="0"/>
              </a:rPr>
              <a:t>Why should you have an Estate Plan?</a:t>
            </a:r>
            <a:endParaRPr lang="en-US" sz="3200" b="1" dirty="0">
              <a:solidFill>
                <a:schemeClr val="tx1"/>
              </a:solidFill>
              <a:latin typeface="Zuric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04947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1" y="1531968"/>
            <a:ext cx="4305300" cy="457607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3767" y="107846"/>
            <a:ext cx="57912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Powers of Attorney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067" y="182880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The Durable Power of Attorney for Health Care allows your appointed agent to make important health care decisions for you in the event of your incapacitation. 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endParaRPr lang="en-US" sz="2800" b="1" dirty="0">
              <a:latin typeface="Zurich BT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Choose carefully because your agent can terminate life support systems even if the principal is not "terminally" ill.</a:t>
            </a:r>
          </a:p>
        </p:txBody>
      </p:sp>
    </p:spTree>
    <p:extLst>
      <p:ext uri="{BB962C8B-B14F-4D97-AF65-F5344CB8AC3E}">
        <p14:creationId xmlns:p14="http://schemas.microsoft.com/office/powerpoint/2010/main" val="78547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octor2008.files.wordpress.com/2010/05/living-will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8349" y="1447800"/>
            <a:ext cx="5641404" cy="4648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76200"/>
            <a:ext cx="64770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14378"/>
                </a:solidFill>
                <a:latin typeface="Zurich BT" pitchFamily="34" charset="0"/>
              </a:rPr>
              <a:t>Living Will &amp; Advance Directives</a:t>
            </a:r>
            <a:endParaRPr lang="en-US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0020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Living Will and Advance Directives allow you to determine how you want medical care administered if you have a terminal illness or are in a comatose state.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endParaRPr lang="en-US" sz="2800" b="1" dirty="0">
              <a:latin typeface="Zurich BT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If such a condition should happen to you, these instruments will serve to give notice to medical professionals your wishes.</a:t>
            </a:r>
          </a:p>
        </p:txBody>
      </p:sp>
    </p:spTree>
    <p:extLst>
      <p:ext uri="{BB962C8B-B14F-4D97-AF65-F5344CB8AC3E}">
        <p14:creationId xmlns:p14="http://schemas.microsoft.com/office/powerpoint/2010/main" val="342405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anchor="ctr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4900" dirty="0">
                <a:latin typeface="Zurich BT" pitchFamily="34" charset="0"/>
                <a:ea typeface="+mn-ea"/>
                <a:cs typeface="+mn-cs"/>
              </a:rPr>
              <a:t>How about a Last Will &amp; Testament?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Good question!  Much better than having nothing. But, it is a “wish document” and passes through the Government’s Probate Court.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18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09600" y="3886200"/>
            <a:ext cx="792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58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338" name="Picture 2" descr="http://farm1.static.flickr.com/33/52445415_7eac77bfec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28599" y="1600200"/>
            <a:ext cx="5446027" cy="4191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1200" y="1752600"/>
            <a:ext cx="3124201" cy="3810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So what’s the solution: </a:t>
            </a:r>
          </a:p>
          <a:p>
            <a:endParaRPr lang="en-US" sz="1300" b="1" i="1" u="sng" dirty="0">
              <a:solidFill>
                <a:srgbClr val="214378"/>
              </a:solidFill>
              <a:latin typeface="Zurich BT" pitchFamily="34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Zurich BT" pitchFamily="34" charset="0"/>
            </a:endParaRPr>
          </a:p>
          <a:p>
            <a:endParaRPr lang="en-US" sz="1800" i="1" dirty="0">
              <a:solidFill>
                <a:schemeClr val="tx1"/>
              </a:solidFill>
              <a:latin typeface="Zuric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3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2525"/>
            <a:ext cx="4876800" cy="50022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1219200"/>
            <a:ext cx="3996267" cy="495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The solution: </a:t>
            </a:r>
          </a:p>
          <a:p>
            <a:endParaRPr lang="en-US" sz="1300" b="1" i="1" u="sng" dirty="0">
              <a:solidFill>
                <a:srgbClr val="214378"/>
              </a:solidFill>
              <a:latin typeface="Zurich BT" pitchFamily="34" charset="0"/>
            </a:endParaRPr>
          </a:p>
          <a:p>
            <a:endParaRPr lang="en-US" sz="5400" b="1" dirty="0">
              <a:solidFill>
                <a:schemeClr val="tx1"/>
              </a:solidFill>
              <a:latin typeface="Zurich BT" pitchFamily="34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Zurich BT" pitchFamily="34" charset="0"/>
            </a:endParaRPr>
          </a:p>
          <a:p>
            <a:endParaRPr lang="en-US" sz="1800" i="1" dirty="0">
              <a:solidFill>
                <a:schemeClr val="tx1"/>
              </a:solidFill>
              <a:latin typeface="Zurich BT" pitchFamily="34" charset="0"/>
            </a:endParaRPr>
          </a:p>
          <a:p>
            <a:endParaRPr lang="en-US" sz="1500" b="1" i="1" dirty="0">
              <a:solidFill>
                <a:schemeClr val="tx1"/>
              </a:solidFill>
              <a:latin typeface="Zurich BT" pitchFamily="34" charset="0"/>
            </a:endParaRPr>
          </a:p>
          <a:p>
            <a:endParaRPr lang="en-US" sz="1500" b="1" i="1" dirty="0">
              <a:solidFill>
                <a:schemeClr val="tx1"/>
              </a:solidFill>
              <a:latin typeface="Zurich BT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9600" y="3886200"/>
            <a:ext cx="792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58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05400" y="3522132"/>
            <a:ext cx="3733800" cy="2421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 defTabSz="914400">
              <a:spcBef>
                <a:spcPct val="20000"/>
              </a:spcBef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Zurich BT" pitchFamily="34" charset="0"/>
              </a:rPr>
              <a:t>An </a:t>
            </a:r>
            <a:r>
              <a:rPr lang="en-US" sz="4000" b="1" dirty="0">
                <a:latin typeface="Zurich BT" pitchFamily="34" charset="0"/>
              </a:rPr>
              <a:t>o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Zurich BT" pitchFamily="34" charset="0"/>
              </a:rPr>
              <a:t>nline</a:t>
            </a:r>
            <a:r>
              <a:rPr lang="en-US" sz="4000" b="1" dirty="0">
                <a:latin typeface="Zurich BT" pitchFamily="34" charset="0"/>
              </a:rPr>
              <a:t>-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Zurich BT" pitchFamily="34" charset="0"/>
              </a:rPr>
              <a:t>based Estate Planning Technology</a:t>
            </a:r>
            <a:endParaRPr kumimoji="0" lang="en-US" sz="4000" b="1" i="0" u="none" strike="noStrike" kern="1200" cap="none" spc="0" normalizeH="0" baseline="58000" noProof="0" dirty="0">
              <a:ln>
                <a:noFill/>
              </a:ln>
              <a:effectLst/>
              <a:uLnTx/>
              <a:uFillTx/>
              <a:latin typeface="Zurich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09600" y="3886200"/>
            <a:ext cx="792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58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1" y="1981200"/>
            <a:ext cx="3505200" cy="365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The process is simple</a:t>
            </a:r>
          </a:p>
          <a:p>
            <a:endParaRPr lang="en-US" sz="1300" b="1" i="1" u="sng" dirty="0">
              <a:solidFill>
                <a:srgbClr val="214378"/>
              </a:solidFill>
              <a:latin typeface="Zurich BT" pitchFamily="34" charset="0"/>
            </a:endParaRPr>
          </a:p>
          <a:p>
            <a:pPr algn="l"/>
            <a:endParaRPr lang="en-US" b="1" dirty="0">
              <a:solidFill>
                <a:schemeClr val="tx1"/>
              </a:solidFill>
              <a:latin typeface="Zurich BT" pitchFamily="34" charset="0"/>
            </a:endParaRPr>
          </a:p>
          <a:p>
            <a:endParaRPr lang="en-US" sz="1800" i="1" dirty="0">
              <a:solidFill>
                <a:schemeClr val="tx1"/>
              </a:solidFill>
              <a:latin typeface="Zurich BT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25D436-2424-4A44-A873-0F6BBE29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6" y="914400"/>
            <a:ext cx="5561905" cy="5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3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71092" y="1905000"/>
            <a:ext cx="33559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Easy: </a:t>
            </a:r>
            <a:r>
              <a:rPr lang="en-US" sz="2800" dirty="0">
                <a:latin typeface="Zurich BT" pitchFamily="34" charset="0"/>
              </a:rPr>
              <a:t>Online platform walks your clients through the process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Educational: </a:t>
            </a:r>
            <a:r>
              <a:rPr lang="en-US" sz="2800" dirty="0">
                <a:latin typeface="Zurich BT" pitchFamily="34" charset="0"/>
              </a:rPr>
              <a:t>Online videos and printed guides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635" y="914400"/>
            <a:ext cx="5573438" cy="556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83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00800" y="1905000"/>
            <a:ext cx="27262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Secure Document Vault: </a:t>
            </a:r>
            <a:r>
              <a:rPr lang="en-US" sz="2800" dirty="0">
                <a:latin typeface="Zurich BT" pitchFamily="34" charset="0"/>
              </a:rPr>
              <a:t>Store signed copies of all your documents.  24/7 access.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685800"/>
            <a:ext cx="5562600" cy="574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2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1905000"/>
            <a:ext cx="31834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Simple: </a:t>
            </a:r>
            <a:r>
              <a:rPr lang="en-US" sz="2800" dirty="0">
                <a:latin typeface="Zurich BT" pitchFamily="34" charset="0"/>
              </a:rPr>
              <a:t>Online platform walks clients through the process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Fast: </a:t>
            </a:r>
            <a:r>
              <a:rPr lang="en-US" sz="2800" dirty="0">
                <a:latin typeface="Zurich BT" pitchFamily="34" charset="0"/>
              </a:rPr>
              <a:t>Can create documents in about an hour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65B60-BF38-42CD-AE58-7F678F5A9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762000"/>
            <a:ext cx="5529973" cy="56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8382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4900" dirty="0">
                <a:latin typeface="Zurich BT" pitchFamily="34" charset="0"/>
                <a:ea typeface="+mn-ea"/>
                <a:cs typeface="+mn-cs"/>
              </a:rPr>
              <a:t>What About Special Needs?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2B6FE-0A31-48C0-AC66-8CFEC740B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949612"/>
            <a:ext cx="2590800" cy="2289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EAA36B-5F27-436D-8AE8-C26B3DA890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657600"/>
            <a:ext cx="2667000" cy="2642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42777A-BAE0-4DD0-A618-C5EA62409E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587753"/>
            <a:ext cx="3430142" cy="228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09800"/>
            <a:ext cx="8610600" cy="259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Zurich Blk BT" pitchFamily="34" charset="0"/>
              </a:rPr>
              <a:t>56% of Americans do not have any estate planning documents in place</a:t>
            </a:r>
            <a:r>
              <a:rPr lang="en-US" baseline="58000" dirty="0">
                <a:solidFill>
                  <a:schemeClr val="tx1"/>
                </a:solidFill>
                <a:latin typeface="Zurich Blk BT" pitchFamily="34" charset="0"/>
              </a:rPr>
              <a:t>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486400"/>
            <a:ext cx="4223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Zurich Blk BT" pitchFamily="34" charset="0"/>
              </a:rPr>
              <a:t>* 2011 National Survey by LexisNexis</a:t>
            </a:r>
          </a:p>
        </p:txBody>
      </p:sp>
      <p:pic>
        <p:nvPicPr>
          <p:cNvPr id="4098" name="Picture 2" descr="http://www.keymoradafishing.com/gfx/home/lexis_nex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1185333"/>
            <a:ext cx="3333750" cy="7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67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 vert="horz" anchor="ctr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4900" dirty="0">
                <a:latin typeface="Zurich BT" pitchFamily="34" charset="0"/>
                <a:ea typeface="+mn-ea"/>
                <a:cs typeface="+mn-cs"/>
              </a:rPr>
              <a:t>Special Needs Provisions</a:t>
            </a:r>
            <a:br>
              <a:rPr lang="en-US" sz="4900" dirty="0">
                <a:latin typeface="Zurich BT" pitchFamily="34" charset="0"/>
                <a:ea typeface="+mn-ea"/>
                <a:cs typeface="+mn-cs"/>
              </a:rPr>
            </a:br>
            <a:r>
              <a:rPr lang="en-US" sz="4900" dirty="0">
                <a:latin typeface="Zurich BT" pitchFamily="34" charset="0"/>
                <a:ea typeface="+mn-ea"/>
                <a:cs typeface="+mn-cs"/>
              </a:rPr>
              <a:t>Included in all Trusts!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581400"/>
            <a:ext cx="6400800" cy="1865126"/>
          </a:xfr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>
                <a:solidFill>
                  <a:schemeClr val="tx1"/>
                </a:solidFill>
                <a:latin typeface="Zurich BT" pitchFamily="34" charset="0"/>
              </a:rPr>
              <a:t>Language to create a special needs sub-trust is </a:t>
            </a:r>
          </a:p>
          <a:p>
            <a:pPr defTabSz="457200"/>
            <a:r>
              <a:rPr lang="en-US" sz="3600" b="1" i="1" dirty="0">
                <a:solidFill>
                  <a:schemeClr val="tx1"/>
                </a:solidFill>
                <a:latin typeface="Zurich BT" pitchFamily="34" charset="0"/>
              </a:rPr>
              <a:t>included in every plan!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91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076450"/>
          </a:xfrm>
        </p:spPr>
        <p:txBody>
          <a:bodyPr vert="horz" anchor="ctr">
            <a:noAutofit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4000" dirty="0">
                <a:latin typeface="Zurich BT" pitchFamily="34" charset="0"/>
                <a:ea typeface="+mn-ea"/>
                <a:cs typeface="+mn-cs"/>
              </a:rPr>
              <a:t>Just Click Disabled &amp; the beneficiary will be included in the Special Needs Sub-Trust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1F07B1-2535-43E5-A51E-76FF1FA629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581400"/>
            <a:ext cx="4101091" cy="1819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B687DA-7B1A-4086-AF19-E1DF8BAEE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18" y="3200400"/>
            <a:ext cx="4271524" cy="265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89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vert="horz" anchor="ctr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4900" dirty="0">
                <a:latin typeface="Zurich BT" pitchFamily="34" charset="0"/>
                <a:ea typeface="+mn-ea"/>
                <a:cs typeface="+mn-cs"/>
              </a:rPr>
              <a:t>Caring for Special Needs is What Matters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8001000" cy="1902059"/>
          </a:xfrm>
          <a:noFill/>
        </p:spPr>
        <p:txBody>
          <a:bodyPr vert="horz"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tx1"/>
                </a:solidFill>
                <a:latin typeface="Zurich BT" pitchFamily="34" charset="0"/>
              </a:rPr>
              <a:t>The successor trustee will make sure the child is cared for, providing health, maintenance, education and support.  </a:t>
            </a:r>
          </a:p>
          <a:p>
            <a:pPr defTabSz="457200"/>
            <a:r>
              <a:rPr lang="en-US" sz="2800" b="1" dirty="0">
                <a:solidFill>
                  <a:schemeClr val="tx1"/>
                </a:solidFill>
                <a:latin typeface="Zurich BT" pitchFamily="34" charset="0"/>
              </a:rPr>
              <a:t>They live off the trust you set 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49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 vert="horz" anchor="ctr">
            <a:normAutofit fontScale="90000"/>
          </a:bodyPr>
          <a:lstStyle/>
          <a:p>
            <a:pPr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</a:pPr>
            <a:r>
              <a:rPr lang="en-US" sz="4900" dirty="0">
                <a:latin typeface="Zurich BT" pitchFamily="34" charset="0"/>
                <a:ea typeface="+mn-ea"/>
                <a:cs typeface="+mn-cs"/>
              </a:rPr>
              <a:t>Special Needs Beneficiaries are Protected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100" y="3352800"/>
            <a:ext cx="8305800" cy="2222147"/>
          </a:xfrm>
          <a:noFill/>
        </p:spPr>
        <p:txBody>
          <a:bodyPr vert="horz" wrap="square" rtlCol="0">
            <a:spAutoFit/>
          </a:bodyPr>
          <a:lstStyle/>
          <a:p>
            <a:pPr defTabSz="457200"/>
            <a:r>
              <a:rPr lang="en-US" sz="2800" b="1" dirty="0">
                <a:solidFill>
                  <a:schemeClr val="tx1"/>
                </a:solidFill>
                <a:latin typeface="Zurich BT" pitchFamily="34" charset="0"/>
              </a:rPr>
              <a:t>Beneficiaries will never receive a lump sum. </a:t>
            </a:r>
          </a:p>
          <a:p>
            <a:pPr defTabSz="457200"/>
            <a:r>
              <a:rPr lang="en-US" sz="2800" b="1" dirty="0">
                <a:solidFill>
                  <a:schemeClr val="tx1"/>
                </a:solidFill>
                <a:latin typeface="Zurich BT" pitchFamily="34" charset="0"/>
              </a:rPr>
              <a:t>They will receive ‘income only’ from the trust. </a:t>
            </a:r>
          </a:p>
          <a:p>
            <a:pPr defTabSz="457200"/>
            <a:r>
              <a:rPr lang="en-US" b="1" u="sng" dirty="0">
                <a:solidFill>
                  <a:schemeClr val="tx1"/>
                </a:solidFill>
                <a:latin typeface="Zurich BT" pitchFamily="34" charset="0"/>
              </a:rPr>
              <a:t>So Gov’t benefits will </a:t>
            </a:r>
          </a:p>
          <a:p>
            <a:pPr defTabSz="457200"/>
            <a:r>
              <a:rPr lang="en-US" b="1" i="1" u="sng" dirty="0">
                <a:solidFill>
                  <a:schemeClr val="tx1"/>
                </a:solidFill>
                <a:latin typeface="Zurich BT" pitchFamily="34" charset="0"/>
              </a:rPr>
              <a:t>NOT </a:t>
            </a:r>
            <a:r>
              <a:rPr lang="en-US" b="1" u="sng" dirty="0">
                <a:solidFill>
                  <a:schemeClr val="tx1"/>
                </a:solidFill>
                <a:latin typeface="Zurich BT" pitchFamily="34" charset="0"/>
              </a:rPr>
              <a:t>be jeopardized</a:t>
            </a:r>
            <a:r>
              <a:rPr lang="en-US" b="1" dirty="0">
                <a:solidFill>
                  <a:schemeClr val="tx1"/>
                </a:solidFill>
                <a:latin typeface="Zurich BT" pitchFamily="34" charset="0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27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1905000"/>
            <a:ext cx="31834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Online Funding Kit: </a:t>
            </a:r>
            <a:r>
              <a:rPr lang="en-US" sz="2800" dirty="0">
                <a:latin typeface="Zurich BT" pitchFamily="34" charset="0"/>
              </a:rPr>
              <a:t>Patent pending system to track assets and funding for clients.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" y="174407"/>
            <a:ext cx="5935133" cy="66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1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1905000"/>
            <a:ext cx="31834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Online Funding Kit: </a:t>
            </a:r>
            <a:r>
              <a:rPr lang="en-US" sz="2800" dirty="0">
                <a:latin typeface="Zurich BT" pitchFamily="34" charset="0"/>
              </a:rPr>
              <a:t>Patent pending system to track assets and funding for clients.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1600" y="449371"/>
            <a:ext cx="4850112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83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43600" y="1905000"/>
            <a:ext cx="31834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Online Funding Kit: </a:t>
            </a:r>
            <a:r>
              <a:rPr lang="en-US" sz="2800" dirty="0">
                <a:latin typeface="Zurich BT" pitchFamily="34" charset="0"/>
              </a:rPr>
              <a:t>Patent pending system to track assets and funding for clients.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800" dirty="0">
              <a:latin typeface="Zurich BT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" y="0"/>
            <a:ext cx="59351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61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09600" y="3886200"/>
            <a:ext cx="79248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5800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28AB12A-066A-4114-A335-32FA50959894}"/>
              </a:ext>
            </a:extLst>
          </p:cNvPr>
          <p:cNvSpPr txBox="1">
            <a:spLocks/>
          </p:cNvSpPr>
          <p:nvPr/>
        </p:nvSpPr>
        <p:spPr>
          <a:xfrm>
            <a:off x="5715000" y="1828800"/>
            <a:ext cx="3429000" cy="489402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Arial" pitchFamily="34" charset="0"/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6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3600" b="1" dirty="0">
                <a:solidFill>
                  <a:srgbClr val="214378"/>
                </a:solidFill>
                <a:latin typeface="Zurich BT" pitchFamily="34" charset="0"/>
              </a:rPr>
              <a:t> Professional</a:t>
            </a:r>
          </a:p>
          <a:p>
            <a:pPr defTabSz="914400"/>
            <a:r>
              <a:rPr lang="en-US" sz="3600" b="1" dirty="0">
                <a:solidFill>
                  <a:srgbClr val="214378"/>
                </a:solidFill>
                <a:latin typeface="Zurich BT" pitchFamily="34" charset="0"/>
              </a:rPr>
              <a:t>And</a:t>
            </a:r>
          </a:p>
          <a:p>
            <a:pPr defTabSz="914400"/>
            <a:r>
              <a:rPr lang="en-US" sz="3600" b="1" dirty="0">
                <a:solidFill>
                  <a:srgbClr val="214378"/>
                </a:solidFill>
                <a:latin typeface="Zurich BT" pitchFamily="34" charset="0"/>
              </a:rPr>
              <a:t>Complete</a:t>
            </a:r>
          </a:p>
          <a:p>
            <a:pPr defTabSz="914400"/>
            <a:r>
              <a:rPr lang="en-US" sz="3600" b="1" dirty="0">
                <a:solidFill>
                  <a:srgbClr val="214378"/>
                </a:solidFill>
                <a:latin typeface="Zurich BT" pitchFamily="34" charset="0"/>
              </a:rPr>
              <a:t>Peace </a:t>
            </a:r>
          </a:p>
          <a:p>
            <a:pPr defTabSz="914400"/>
            <a:r>
              <a:rPr lang="en-US" sz="3600" b="1" dirty="0">
                <a:solidFill>
                  <a:srgbClr val="214378"/>
                </a:solidFill>
                <a:latin typeface="Zurich BT" pitchFamily="34" charset="0"/>
              </a:rPr>
              <a:t>Of</a:t>
            </a:r>
          </a:p>
          <a:p>
            <a:pPr defTabSz="914400"/>
            <a:r>
              <a:rPr lang="en-US" sz="3600" b="1" dirty="0">
                <a:solidFill>
                  <a:srgbClr val="214378"/>
                </a:solidFill>
                <a:latin typeface="Zurich BT" pitchFamily="34" charset="0"/>
              </a:rPr>
              <a:t>Mind</a:t>
            </a:r>
          </a:p>
          <a:p>
            <a:pPr defTabSz="914400"/>
            <a:endParaRPr lang="en-US" sz="3600" b="1" dirty="0">
              <a:solidFill>
                <a:srgbClr val="214378"/>
              </a:solidFill>
              <a:latin typeface="Zurich BT" pitchFamily="34" charset="0"/>
            </a:endParaRPr>
          </a:p>
          <a:p>
            <a:pPr defTabSz="914400"/>
            <a:endParaRPr lang="en-US" sz="1100" i="1" dirty="0">
              <a:solidFill>
                <a:schemeClr val="tx1"/>
              </a:solidFill>
              <a:latin typeface="Zurich BT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1A2EDE-A843-433F-B2E1-84F841A3DE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55573"/>
            <a:ext cx="5257800" cy="554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3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39F35-3599-A09D-E411-8AC9A1214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Click Below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2ABFE-F117-FB12-3831-CA333DF00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1437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 Your Estate Planning NOW!</a:t>
            </a:r>
            <a:endParaRPr lang="en-US" dirty="0">
              <a:solidFill>
                <a:srgbClr val="214378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1938A-3886-AD15-16E8-18D7A004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2926-D78A-4B65-8BC2-F9A7AAC0769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37114"/>
            <a:ext cx="6629400" cy="1752600"/>
          </a:xfrm>
        </p:spPr>
        <p:txBody>
          <a:bodyPr vert="horz">
            <a:normAutofit fontScale="92500" lnSpcReduction="20000"/>
          </a:bodyPr>
          <a:lstStyle/>
          <a:p>
            <a:r>
              <a:rPr lang="en-US" sz="4800" dirty="0">
                <a:solidFill>
                  <a:schemeClr val="tx1"/>
                </a:solidFill>
                <a:latin typeface="Zurich Blk BT" pitchFamily="34" charset="0"/>
              </a:rPr>
              <a:t>Only 23% of American adults over age 50 have a trust*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1490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latin typeface="Zurich Blk BT" pitchFamily="34" charset="0"/>
              </a:defRPr>
            </a:lvl1pPr>
          </a:lstStyle>
          <a:p>
            <a:r>
              <a:rPr lang="en-US" dirty="0"/>
              <a:t>* AARP Poll</a:t>
            </a:r>
          </a:p>
        </p:txBody>
      </p:sp>
      <p:pic>
        <p:nvPicPr>
          <p:cNvPr id="2" name="Picture 2" descr="http://bmia.files.wordpress.com/2012/04/aarp.jpg">
            <a:extLst>
              <a:ext uri="{FF2B5EF4-FFF2-40B4-BE49-F238E27FC236}">
                <a16:creationId xmlns:a16="http://schemas.microsoft.com/office/drawing/2014/main" id="{7843733C-A344-C578-E357-43A53D876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1" r="97969">
                        <a14:foregroundMark x1="30156" y1="19375" x2="29844" y2="43333"/>
                        <a14:foregroundMark x1="43594" y1="63750" x2="56406" y2="57500"/>
                        <a14:foregroundMark x1="39063" y1="78333" x2="52344" y2="73958"/>
                        <a14:backgroundMark x1="4219" y1="18958" x2="19844" y2="14792"/>
                        <a14:backgroundMark x1="5781" y1="57083" x2="47188" y2="50417"/>
                        <a14:backgroundMark x1="44219" y1="55417" x2="82969" y2="51250"/>
                        <a14:backgroundMark x1="91406" y1="49583" x2="91406" y2="49583"/>
                        <a14:backgroundMark x1="96250" y1="37083" x2="93438" y2="84583"/>
                        <a14:backgroundMark x1="87188" y1="83750" x2="16563" y2="87083"/>
                        <a14:backgroundMark x1="7031" y1="71250" x2="20313" y2="66667"/>
                        <a14:backgroundMark x1="22188" y1="66667" x2="32813" y2="65417"/>
                        <a14:backgroundMark x1="39688" y1="71042" x2="61719" y2="64375"/>
                        <a14:backgroundMark x1="71406" y1="70417" x2="92188" y2="63542"/>
                        <a14:backgroundMark x1="66250" y1="72708" x2="75781" y2="68542"/>
                        <a14:backgroundMark x1="35938" y1="73750" x2="40469" y2="70625"/>
                        <a14:backgroundMark x1="8906" y1="72292" x2="625" y2="72083"/>
                        <a14:backgroundMark x1="3125" y1="68125" x2="3438" y2="1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26671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94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9248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sz="5400" b="1" i="1" dirty="0">
                <a:solidFill>
                  <a:srgbClr val="214378"/>
                </a:solidFill>
                <a:latin typeface="Zurich BT" pitchFamily="34" charset="0"/>
              </a:rPr>
              <a:t>Why don’t more people have an estate plan?</a:t>
            </a:r>
            <a:endParaRPr lang="en-US" sz="3600" b="1" i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043" y="2133600"/>
            <a:ext cx="868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dirty="0">
                <a:latin typeface="Zurich BT" pitchFamily="34" charset="0"/>
              </a:rPr>
              <a:t> Intimidating process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dirty="0">
                <a:latin typeface="Zurich BT" pitchFamily="34" charset="0"/>
              </a:rPr>
              <a:t> Attorney costs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dirty="0">
                <a:latin typeface="Zurich BT" pitchFamily="34" charset="0"/>
              </a:rPr>
              <a:t>Uncomfortable topic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b="1" dirty="0">
                <a:latin typeface="Zurich BT" pitchFamily="34" charset="0"/>
              </a:rPr>
              <a:t> Too complicated</a:t>
            </a:r>
          </a:p>
        </p:txBody>
      </p:sp>
      <p:pic>
        <p:nvPicPr>
          <p:cNvPr id="7170" name="Picture 2" descr="http://www.goodfinancialcents.com/wp-content/uploads/2009/06/making-you-poor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1700" y="2331980"/>
            <a:ext cx="2514600" cy="16685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114800"/>
            <a:ext cx="2770512" cy="18383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274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8686800" cy="990600"/>
          </a:xfrm>
        </p:spPr>
        <p:txBody>
          <a:bodyPr>
            <a:normAutofit fontScale="62500" lnSpcReduction="20000"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However at the end of the day -everyone </a:t>
            </a:r>
            <a:r>
              <a:rPr lang="en-US" sz="5400" b="1" u="sng" dirty="0">
                <a:solidFill>
                  <a:srgbClr val="214378"/>
                </a:solidFill>
                <a:latin typeface="Zurich BT" pitchFamily="34" charset="0"/>
              </a:rPr>
              <a:t>has</a:t>
            </a:r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 an Estate Plan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pic>
        <p:nvPicPr>
          <p:cNvPr id="6146" name="Picture 2" descr="E:\Workdata\BDS\BDS Trusts\images logos\StockImages\fam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310921"/>
            <a:ext cx="37780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23337" y="4952998"/>
            <a:ext cx="20553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Zurich BT" pitchFamily="34" charset="0"/>
              </a:rPr>
              <a:t>Your plan</a:t>
            </a:r>
            <a:endParaRPr lang="en-US" sz="3200" i="1" dirty="0"/>
          </a:p>
        </p:txBody>
      </p:sp>
      <p:sp>
        <p:nvSpPr>
          <p:cNvPr id="8" name="Rectangle 7"/>
          <p:cNvSpPr/>
          <p:nvPr/>
        </p:nvSpPr>
        <p:spPr>
          <a:xfrm>
            <a:off x="5170714" y="4953000"/>
            <a:ext cx="29935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Zurich BT" pitchFamily="34" charset="0"/>
              </a:rPr>
              <a:t>Government’s </a:t>
            </a:r>
          </a:p>
          <a:p>
            <a:pPr algn="ctr"/>
            <a:r>
              <a:rPr lang="en-US" sz="3200" b="1" dirty="0">
                <a:latin typeface="Zurich BT" pitchFamily="34" charset="0"/>
              </a:rPr>
              <a:t>plan</a:t>
            </a:r>
            <a:endParaRPr lang="en-US" sz="3200" i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529" y="2332692"/>
            <a:ext cx="2373086" cy="25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54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9464" y="70757"/>
            <a:ext cx="6705600" cy="84364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214378"/>
                </a:solidFill>
                <a:latin typeface="Zurich BT" pitchFamily="34" charset="0"/>
              </a:rPr>
              <a:t>Your choice – two options</a:t>
            </a:r>
            <a:endParaRPr lang="en-US" sz="20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780940"/>
            <a:ext cx="86106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Two questions:</a:t>
            </a:r>
          </a:p>
          <a:p>
            <a:endParaRPr lang="en-US" sz="700" b="1" dirty="0">
              <a:latin typeface="Zurich B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Who makes decisions over your assets, your healthcare, your family’s future, etc. </a:t>
            </a:r>
          </a:p>
          <a:p>
            <a:pPr lvl="1"/>
            <a:endParaRPr lang="en-US" sz="1100" b="1" dirty="0">
              <a:latin typeface="Zurich BT" pitchFamily="34" charset="0"/>
            </a:endParaRPr>
          </a:p>
          <a:p>
            <a:pPr lvl="1" algn="ctr"/>
            <a:r>
              <a:rPr lang="en-US" sz="3200" b="1" dirty="0">
                <a:solidFill>
                  <a:srgbClr val="214378"/>
                </a:solidFill>
                <a:latin typeface="Zurich BT" pitchFamily="34" charset="0"/>
              </a:rPr>
              <a:t>You </a:t>
            </a:r>
            <a:r>
              <a:rPr lang="en-US" sz="3200" b="1" i="1" dirty="0">
                <a:solidFill>
                  <a:srgbClr val="214378"/>
                </a:solidFill>
                <a:latin typeface="Zurich BT" pitchFamily="34" charset="0"/>
              </a:rPr>
              <a:t>or</a:t>
            </a:r>
            <a:r>
              <a:rPr lang="en-US" sz="3200" b="1" dirty="0">
                <a:solidFill>
                  <a:srgbClr val="214378"/>
                </a:solidFill>
                <a:latin typeface="Zurich BT" pitchFamily="34" charset="0"/>
              </a:rPr>
              <a:t> the government?</a:t>
            </a:r>
          </a:p>
          <a:p>
            <a:pPr lvl="1"/>
            <a:endParaRPr lang="en-US" sz="1100" b="1" dirty="0">
              <a:latin typeface="Zurich BT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b="1" dirty="0">
                <a:latin typeface="Zurich BT" pitchFamily="34" charset="0"/>
              </a:rPr>
              <a:t> How much of your estate do you want to be paid to courts and lawyers?</a:t>
            </a:r>
          </a:p>
          <a:p>
            <a:pPr lvl="1">
              <a:buFont typeface="Arial" pitchFamily="34" charset="0"/>
              <a:buChar char="•"/>
            </a:pPr>
            <a:endParaRPr lang="en-US" sz="3600" b="1" dirty="0">
              <a:latin typeface="Zurich BT" pitchFamily="34" charset="0"/>
            </a:endParaRPr>
          </a:p>
        </p:txBody>
      </p:sp>
      <p:pic>
        <p:nvPicPr>
          <p:cNvPr id="4" name="Picture 2" descr="E:\Workdata\BDS\BDS Trusts\images logos\StockImages\fam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2706456" cy="180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19600" y="1600200"/>
            <a:ext cx="662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Zurich BT" pitchFamily="34" charset="0"/>
              </a:rPr>
              <a:t>or</a:t>
            </a:r>
            <a:endParaRPr lang="en-US" sz="3200" i="1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914" y="908857"/>
            <a:ext cx="1699993" cy="180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7752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1A6A67E-D525-4944-8109-442903FA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069" y="2371227"/>
            <a:ext cx="2926266" cy="12316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3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brightnessContrast bright="8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657077"/>
            <a:ext cx="2666999" cy="283473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No Estate Plan = Probate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69064"/>
            <a:ext cx="88392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 Courts decide who receives your assets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 Your private matters are public record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 Family waits months (or years) before receiving assets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A1C2E-22EE-42AE-AA0B-5B9532C56A04}"/>
              </a:ext>
            </a:extLst>
          </p:cNvPr>
          <p:cNvSpPr/>
          <p:nvPr/>
        </p:nvSpPr>
        <p:spPr>
          <a:xfrm>
            <a:off x="427234" y="2161410"/>
            <a:ext cx="1600200" cy="1628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Assets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F8641C4-D974-4D9C-8F93-B6F34F395A4D}"/>
              </a:ext>
            </a:extLst>
          </p:cNvPr>
          <p:cNvSpPr/>
          <p:nvPr/>
        </p:nvSpPr>
        <p:spPr>
          <a:xfrm>
            <a:off x="2209800" y="2853133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2C9B512-14CA-4684-AA37-084988EDA0A0}"/>
              </a:ext>
            </a:extLst>
          </p:cNvPr>
          <p:cNvSpPr/>
          <p:nvPr/>
        </p:nvSpPr>
        <p:spPr>
          <a:xfrm>
            <a:off x="6120673" y="2853133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E98782-5790-438F-8EE7-039CD7D34F69}"/>
              </a:ext>
            </a:extLst>
          </p:cNvPr>
          <p:cNvSpPr txBox="1">
            <a:spLocks/>
          </p:cNvSpPr>
          <p:nvPr/>
        </p:nvSpPr>
        <p:spPr>
          <a:xfrm>
            <a:off x="3032938" y="3531369"/>
            <a:ext cx="2950396" cy="41275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b="1" kern="1200" cap="none" baseline="0">
                <a:solidFill>
                  <a:srgbClr val="21437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Arial" pitchFamily="34" charset="0"/>
              <a:buNone/>
            </a:pPr>
            <a:r>
              <a:rPr lang="en-US" sz="2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Zurich BT" pitchFamily="34" charset="0"/>
                <a:ea typeface="+mn-ea"/>
                <a:cs typeface="+mn-cs"/>
              </a:rPr>
              <a:t>Probate Court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22F88-79C7-4BE1-9236-6686B9B2A403}"/>
              </a:ext>
            </a:extLst>
          </p:cNvPr>
          <p:cNvSpPr/>
          <p:nvPr/>
        </p:nvSpPr>
        <p:spPr>
          <a:xfrm>
            <a:off x="6965879" y="2213746"/>
            <a:ext cx="1600200" cy="1626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Arial Narrow" panose="020B0606020202030204" pitchFamily="34" charset="0"/>
              </a:rPr>
              <a:t>Your Heirs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B8564D9A-B30B-4FF3-AF2D-DFA1935FD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/>
        </p:blipFill>
        <p:spPr bwMode="auto">
          <a:xfrm>
            <a:off x="7058055" y="2419795"/>
            <a:ext cx="1415847" cy="9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A2D6EB-FB90-45EA-8D49-C89BB49D34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916" y="2186010"/>
            <a:ext cx="1549067" cy="132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6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8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3657077"/>
            <a:ext cx="2666999" cy="2834735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838200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>
                <a:solidFill>
                  <a:srgbClr val="214378"/>
                </a:solidFill>
                <a:latin typeface="Zurich BT" pitchFamily="34" charset="0"/>
              </a:rPr>
              <a:t>No Estate Plan = Probate</a:t>
            </a:r>
            <a:endParaRPr lang="en-US" sz="3600" b="1" baseline="58000" dirty="0">
              <a:solidFill>
                <a:srgbClr val="214378"/>
              </a:solidFill>
              <a:latin typeface="Zurich B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148637"/>
            <a:ext cx="88392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 Average Probate can take 12 months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 Multiple probates if assets in 2+ states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latin typeface="Zurich BT" pitchFamily="34" charset="0"/>
              </a:rPr>
              <a:t> Thousands of dollars in costs and fees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A1C2E-22EE-42AE-AA0B-5B9532C56A04}"/>
              </a:ext>
            </a:extLst>
          </p:cNvPr>
          <p:cNvSpPr/>
          <p:nvPr/>
        </p:nvSpPr>
        <p:spPr>
          <a:xfrm>
            <a:off x="427234" y="2161410"/>
            <a:ext cx="1600200" cy="16286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b="1" dirty="0">
                <a:latin typeface="Arial Narrow" panose="020B0606020202030204" pitchFamily="34" charset="0"/>
              </a:rPr>
              <a:t>Assets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F8641C4-D974-4D9C-8F93-B6F34F395A4D}"/>
              </a:ext>
            </a:extLst>
          </p:cNvPr>
          <p:cNvSpPr/>
          <p:nvPr/>
        </p:nvSpPr>
        <p:spPr>
          <a:xfrm>
            <a:off x="2209800" y="2853133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2C9B512-14CA-4684-AA37-084988EDA0A0}"/>
              </a:ext>
            </a:extLst>
          </p:cNvPr>
          <p:cNvSpPr/>
          <p:nvPr/>
        </p:nvSpPr>
        <p:spPr>
          <a:xfrm>
            <a:off x="6120673" y="2853133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E98782-5790-438F-8EE7-039CD7D34F69}"/>
              </a:ext>
            </a:extLst>
          </p:cNvPr>
          <p:cNvSpPr txBox="1">
            <a:spLocks/>
          </p:cNvSpPr>
          <p:nvPr/>
        </p:nvSpPr>
        <p:spPr>
          <a:xfrm>
            <a:off x="3032938" y="3531369"/>
            <a:ext cx="2950396" cy="41275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sz="3600" b="1" kern="1200" cap="none" baseline="0">
                <a:solidFill>
                  <a:srgbClr val="214378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ct val="20000"/>
              </a:spcBef>
              <a:buClr>
                <a:schemeClr val="tx1">
                  <a:lumMod val="65000"/>
                  <a:lumOff val="35000"/>
                </a:schemeClr>
              </a:buClr>
              <a:buSzPct val="70000"/>
              <a:buFont typeface="Arial" pitchFamily="34" charset="0"/>
              <a:buNone/>
            </a:pPr>
            <a:r>
              <a:rPr lang="en-US" sz="2800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Zurich BT" pitchFamily="34" charset="0"/>
                <a:ea typeface="+mn-ea"/>
                <a:cs typeface="+mn-cs"/>
              </a:rPr>
              <a:t>Probate Court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22F88-79C7-4BE1-9236-6686B9B2A403}"/>
              </a:ext>
            </a:extLst>
          </p:cNvPr>
          <p:cNvSpPr/>
          <p:nvPr/>
        </p:nvSpPr>
        <p:spPr>
          <a:xfrm>
            <a:off x="6965879" y="2213746"/>
            <a:ext cx="1600200" cy="1626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b="1" dirty="0">
                <a:solidFill>
                  <a:schemeClr val="dk1"/>
                </a:solidFill>
                <a:latin typeface="Arial Narrow" panose="020B0606020202030204" pitchFamily="34" charset="0"/>
              </a:rPr>
              <a:t>Your Heirs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74ADB1-8494-4E35-98D8-80054145DF8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57069" y="2371227"/>
            <a:ext cx="2926266" cy="12316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64AF03-2DBD-4461-A000-BDCDD66A0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16" y="2186010"/>
            <a:ext cx="1549067" cy="132844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833F418-34CF-1E11-74E0-F334258C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 bwMode="auto">
          <a:xfrm>
            <a:off x="7058055" y="2419795"/>
            <a:ext cx="1415847" cy="9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OverviewPresentation">
  <a:themeElements>
    <a:clrScheme name="Custom 1">
      <a:dk1>
        <a:sysClr val="windowText" lastClr="000000"/>
      </a:dk1>
      <a:lt1>
        <a:sysClr val="window" lastClr="FFFFFF"/>
      </a:lt1>
      <a:dk2>
        <a:srgbClr val="2B333E"/>
      </a:dk2>
      <a:lt2>
        <a:srgbClr val="D6ECFF"/>
      </a:lt2>
      <a:accent1>
        <a:srgbClr val="0081A5"/>
      </a:accent1>
      <a:accent2>
        <a:srgbClr val="8D9BAF"/>
      </a:accent2>
      <a:accent3>
        <a:srgbClr val="969696"/>
      </a:accent3>
      <a:accent4>
        <a:srgbClr val="AAB8DE"/>
      </a:accent4>
      <a:accent5>
        <a:srgbClr val="738AC8"/>
      </a:accent5>
      <a:accent6>
        <a:srgbClr val="00ADDC"/>
      </a:accent6>
      <a:hlink>
        <a:srgbClr val="C0C0C0"/>
      </a:hlink>
      <a:folHlink>
        <a:srgbClr val="425EA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1632</Words>
  <Application>Microsoft Office PowerPoint</Application>
  <PresentationFormat>On-screen Show (4:3)</PresentationFormat>
  <Paragraphs>205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Arial Narrow</vt:lpstr>
      <vt:lpstr>Calibri</vt:lpstr>
      <vt:lpstr>Constantia</vt:lpstr>
      <vt:lpstr>Wingdings 2</vt:lpstr>
      <vt:lpstr>Zurich Blk BT</vt:lpstr>
      <vt:lpstr>Zurich BT</vt:lpstr>
      <vt:lpstr>ProjectOverviewPresentation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does a Living Trust eliminate Probate Court?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about a Last Will &amp; Testament?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About Special Needs?</vt:lpstr>
      <vt:lpstr>Special Needs Provisions Included in all Trusts!</vt:lpstr>
      <vt:lpstr>Just Click Disabled &amp; the beneficiary will be included in the Special Needs Sub-Trust</vt:lpstr>
      <vt:lpstr>Caring for Special Needs is What Matters</vt:lpstr>
      <vt:lpstr>Special Needs Beneficiaries are Protected</vt:lpstr>
      <vt:lpstr>PowerPoint Presentation</vt:lpstr>
      <vt:lpstr>PowerPoint Presentation</vt:lpstr>
      <vt:lpstr>PowerPoint Presentation</vt:lpstr>
      <vt:lpstr>PowerPoint Presentation</vt:lpstr>
      <vt:lpstr>Click Below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Studnicki;Dean Martin</dc:creator>
  <cp:lastModifiedBy>Michael B</cp:lastModifiedBy>
  <cp:revision>139</cp:revision>
  <dcterms:created xsi:type="dcterms:W3CDTF">2012-01-12T23:48:56Z</dcterms:created>
  <dcterms:modified xsi:type="dcterms:W3CDTF">2024-03-07T10:37:10Z</dcterms:modified>
</cp:coreProperties>
</file>