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21"/>
  </p:notesMasterIdLst>
  <p:sldIdLst>
    <p:sldId id="256" r:id="rId2"/>
    <p:sldId id="257" r:id="rId3"/>
    <p:sldId id="258" r:id="rId4"/>
    <p:sldId id="274" r:id="rId5"/>
    <p:sldId id="266" r:id="rId6"/>
    <p:sldId id="259" r:id="rId7"/>
    <p:sldId id="260" r:id="rId8"/>
    <p:sldId id="261" r:id="rId9"/>
    <p:sldId id="262" r:id="rId10"/>
    <p:sldId id="264" r:id="rId11"/>
    <p:sldId id="267" r:id="rId12"/>
    <p:sldId id="263" r:id="rId13"/>
    <p:sldId id="265" r:id="rId14"/>
    <p:sldId id="268" r:id="rId15"/>
    <p:sldId id="269" r:id="rId16"/>
    <p:sldId id="270" r:id="rId17"/>
    <p:sldId id="271" r:id="rId18"/>
    <p:sldId id="272"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1F1F2"/>
    <a:srgbClr val="FFFF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FE6D6A-76BC-4D87-BCC4-739F99844D37}" type="datetimeFigureOut">
              <a:rPr lang="en-US" smtClean="0"/>
              <a:t>5/23/2020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3064A-74DE-46B3-A554-4AEB667109C0}" type="slidenum">
              <a:rPr lang="en-US" smtClean="0"/>
              <a:t>‹#›</a:t>
            </a:fld>
            <a:endParaRPr lang="en-US"/>
          </a:p>
        </p:txBody>
      </p:sp>
    </p:spTree>
    <p:extLst>
      <p:ext uri="{BB962C8B-B14F-4D97-AF65-F5344CB8AC3E}">
        <p14:creationId xmlns:p14="http://schemas.microsoft.com/office/powerpoint/2010/main" val="3941968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AGREEMENT is a mutual promise from one party to another, often expressed through a contract. </a:t>
            </a:r>
          </a:p>
          <a:p>
            <a:pPr marL="171450" indent="-171450">
              <a:buFontTx/>
              <a:buChar char="-"/>
            </a:pPr>
            <a:r>
              <a:rPr lang="en-US" dirty="0"/>
              <a:t>LEVERAGE is controlling a large asset with a small amount of capital.  Options trading not only provides regular leverage, but dynamic leverage.</a:t>
            </a:r>
          </a:p>
          <a:p>
            <a:pPr marL="171450" indent="-171450">
              <a:buFontTx/>
              <a:buChar char="-"/>
            </a:pPr>
            <a:r>
              <a:rPr lang="en-US" dirty="0"/>
              <a:t>PROTECTION against losses on a single stock/</a:t>
            </a:r>
            <a:r>
              <a:rPr lang="en-US" dirty="0" err="1"/>
              <a:t>etf</a:t>
            </a:r>
            <a:r>
              <a:rPr lang="en-US" dirty="0"/>
              <a:t>/index/commodity.  Choose your level of insurance protection, from cheap “high deductible” to pricier “full coverage”</a:t>
            </a:r>
          </a:p>
          <a:p>
            <a:pPr marL="171450" indent="-171450">
              <a:buFontTx/>
              <a:buChar char="-"/>
            </a:pPr>
            <a:r>
              <a:rPr lang="en-US" dirty="0"/>
              <a:t>VERSATILITY is the ability to capitalize on:</a:t>
            </a:r>
          </a:p>
          <a:p>
            <a:pPr marL="628650" lvl="1" indent="-171450">
              <a:buFontTx/>
              <a:buChar char="-"/>
            </a:pPr>
            <a:r>
              <a:rPr lang="en-US" dirty="0"/>
              <a:t>Up Markets (directional bullish options)</a:t>
            </a:r>
          </a:p>
          <a:p>
            <a:pPr marL="628650" lvl="1" indent="-171450">
              <a:buFontTx/>
              <a:buChar char="-"/>
            </a:pPr>
            <a:r>
              <a:rPr lang="en-US" dirty="0"/>
              <a:t>Down Markets (directional bearish options)</a:t>
            </a:r>
          </a:p>
          <a:p>
            <a:pPr marL="628650" lvl="1" indent="-171450">
              <a:buFontTx/>
              <a:buChar char="-"/>
            </a:pPr>
            <a:r>
              <a:rPr lang="en-US" dirty="0"/>
              <a:t>Sideways markets (non-directional options)</a:t>
            </a:r>
          </a:p>
          <a:p>
            <a:pPr marL="628650" lvl="1" indent="-171450">
              <a:buFontTx/>
              <a:buChar char="-"/>
            </a:pPr>
            <a:r>
              <a:rPr lang="en-US" dirty="0"/>
              <a:t>Range-bound markets (iron condors)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E93064A-74DE-46B3-A554-4AEB667109C0}" type="slidenum">
              <a:rPr lang="en-US" smtClean="0"/>
              <a:t>6</a:t>
            </a:fld>
            <a:endParaRPr lang="en-US"/>
          </a:p>
        </p:txBody>
      </p:sp>
    </p:spTree>
    <p:extLst>
      <p:ext uri="{BB962C8B-B14F-4D97-AF65-F5344CB8AC3E}">
        <p14:creationId xmlns:p14="http://schemas.microsoft.com/office/powerpoint/2010/main" val="2546498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ITM is if the options premium contains an intrinsic value as little as $0.01</a:t>
            </a:r>
          </a:p>
          <a:p>
            <a:r>
              <a:rPr lang="en-US" dirty="0"/>
              <a:t>The decision for a option buyer is whether or not he wants to exercise his contract since it is ITM</a:t>
            </a:r>
          </a:p>
          <a:p>
            <a:r>
              <a:rPr lang="en-US" dirty="0"/>
              <a:t>Options expiring worthless is bad for the buyer, but good for the seller– The buyer losses money and the seller maximizes his credit/premium sold for the contract</a:t>
            </a:r>
          </a:p>
          <a:p>
            <a:r>
              <a:rPr lang="en-US" dirty="0"/>
              <a:t>At-the-money (ATM) is an option with a strike price at or closest to the current price</a:t>
            </a:r>
          </a:p>
          <a:p>
            <a:r>
              <a:rPr lang="en-US" dirty="0"/>
              <a:t>Extrinsic value expectations is based off of implied volatility </a:t>
            </a:r>
          </a:p>
          <a:p>
            <a:r>
              <a:rPr lang="en-US" dirty="0"/>
              <a:t>Extrinsic Value is zero at expiration; only value left is intrinsic</a:t>
            </a:r>
          </a:p>
          <a:p>
            <a:r>
              <a:rPr lang="en-US" dirty="0"/>
              <a:t>Premium = intrinsic value + extrinsic (time) value</a:t>
            </a:r>
          </a:p>
        </p:txBody>
      </p:sp>
      <p:sp>
        <p:nvSpPr>
          <p:cNvPr id="4" name="Slide Number Placeholder 3"/>
          <p:cNvSpPr>
            <a:spLocks noGrp="1"/>
          </p:cNvSpPr>
          <p:nvPr>
            <p:ph type="sldNum" sz="quarter" idx="5"/>
          </p:nvPr>
        </p:nvSpPr>
        <p:spPr/>
        <p:txBody>
          <a:bodyPr/>
          <a:lstStyle/>
          <a:p>
            <a:fld id="{5E93064A-74DE-46B3-A554-4AEB667109C0}" type="slidenum">
              <a:rPr lang="en-US" smtClean="0"/>
              <a:t>11</a:t>
            </a:fld>
            <a:endParaRPr lang="en-US"/>
          </a:p>
        </p:txBody>
      </p:sp>
    </p:spTree>
    <p:extLst>
      <p:ext uri="{BB962C8B-B14F-4D97-AF65-F5344CB8AC3E}">
        <p14:creationId xmlns:p14="http://schemas.microsoft.com/office/powerpoint/2010/main" val="3477683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combination of single-leg options results in advanced multi-leg strategies (not covered in this material)</a:t>
            </a:r>
          </a:p>
        </p:txBody>
      </p:sp>
      <p:sp>
        <p:nvSpPr>
          <p:cNvPr id="4" name="Slide Number Placeholder 3"/>
          <p:cNvSpPr>
            <a:spLocks noGrp="1"/>
          </p:cNvSpPr>
          <p:nvPr>
            <p:ph type="sldNum" sz="quarter" idx="5"/>
          </p:nvPr>
        </p:nvSpPr>
        <p:spPr/>
        <p:txBody>
          <a:bodyPr/>
          <a:lstStyle/>
          <a:p>
            <a:fld id="{5E93064A-74DE-46B3-A554-4AEB667109C0}" type="slidenum">
              <a:rPr lang="en-US" smtClean="0"/>
              <a:t>12</a:t>
            </a:fld>
            <a:endParaRPr lang="en-US"/>
          </a:p>
        </p:txBody>
      </p:sp>
    </p:spTree>
    <p:extLst>
      <p:ext uri="{BB962C8B-B14F-4D97-AF65-F5344CB8AC3E}">
        <p14:creationId xmlns:p14="http://schemas.microsoft.com/office/powerpoint/2010/main" val="2720712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leveraging in 1</a:t>
            </a:r>
            <a:r>
              <a:rPr lang="en-US" baseline="30000" dirty="0"/>
              <a:t>st</a:t>
            </a:r>
            <a:r>
              <a:rPr lang="en-US" dirty="0"/>
              <a:t> outcome:  You paid $1,125 in total for the 5 contracts bought on AAPL.  You were holding a position of apple worth 500 shares for only $1,125 (vice $153,500).  That investment returned you 255%...WOW, stocks can’t get you that for that amount of capital!</a:t>
            </a:r>
          </a:p>
        </p:txBody>
      </p:sp>
      <p:sp>
        <p:nvSpPr>
          <p:cNvPr id="4" name="Slide Number Placeholder 3"/>
          <p:cNvSpPr>
            <a:spLocks noGrp="1"/>
          </p:cNvSpPr>
          <p:nvPr>
            <p:ph type="sldNum" sz="quarter" idx="5"/>
          </p:nvPr>
        </p:nvSpPr>
        <p:spPr/>
        <p:txBody>
          <a:bodyPr/>
          <a:lstStyle/>
          <a:p>
            <a:fld id="{5E93064A-74DE-46B3-A554-4AEB667109C0}" type="slidenum">
              <a:rPr lang="en-US" smtClean="0"/>
              <a:t>15</a:t>
            </a:fld>
            <a:endParaRPr lang="en-US"/>
          </a:p>
        </p:txBody>
      </p:sp>
    </p:spTree>
    <p:extLst>
      <p:ext uri="{BB962C8B-B14F-4D97-AF65-F5344CB8AC3E}">
        <p14:creationId xmlns:p14="http://schemas.microsoft.com/office/powerpoint/2010/main" val="136629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Outcome #1 gives you a total P/L to include premium sold.  </a:t>
            </a:r>
          </a:p>
          <a:p>
            <a:r>
              <a:rPr lang="en-US" dirty="0"/>
              <a:t>In selling options, your credit is received up front.</a:t>
            </a:r>
          </a:p>
        </p:txBody>
      </p:sp>
      <p:sp>
        <p:nvSpPr>
          <p:cNvPr id="4" name="Slide Number Placeholder 3"/>
          <p:cNvSpPr>
            <a:spLocks noGrp="1"/>
          </p:cNvSpPr>
          <p:nvPr>
            <p:ph type="sldNum" sz="quarter" idx="5"/>
          </p:nvPr>
        </p:nvSpPr>
        <p:spPr/>
        <p:txBody>
          <a:bodyPr/>
          <a:lstStyle/>
          <a:p>
            <a:fld id="{5E93064A-74DE-46B3-A554-4AEB667109C0}" type="slidenum">
              <a:rPr lang="en-US" smtClean="0"/>
              <a:t>17</a:t>
            </a:fld>
            <a:endParaRPr lang="en-US"/>
          </a:p>
        </p:txBody>
      </p:sp>
    </p:spTree>
    <p:extLst>
      <p:ext uri="{BB962C8B-B14F-4D97-AF65-F5344CB8AC3E}">
        <p14:creationId xmlns:p14="http://schemas.microsoft.com/office/powerpoint/2010/main" val="1678504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 call option is AKA being naked call.  Your loss is unlimited as the stock can skyrocket and you are upside down on your short sell position.  You can easily blow your account out when you have no coverage on a short position.  </a:t>
            </a:r>
          </a:p>
          <a:p>
            <a:r>
              <a:rPr lang="en-US" dirty="0"/>
              <a:t>Note:  when short options expire worthless, your ROI is 100%</a:t>
            </a:r>
          </a:p>
        </p:txBody>
      </p:sp>
      <p:sp>
        <p:nvSpPr>
          <p:cNvPr id="4" name="Slide Number Placeholder 3"/>
          <p:cNvSpPr>
            <a:spLocks noGrp="1"/>
          </p:cNvSpPr>
          <p:nvPr>
            <p:ph type="sldNum" sz="quarter" idx="5"/>
          </p:nvPr>
        </p:nvSpPr>
        <p:spPr/>
        <p:txBody>
          <a:bodyPr/>
          <a:lstStyle/>
          <a:p>
            <a:fld id="{5E93064A-74DE-46B3-A554-4AEB667109C0}" type="slidenum">
              <a:rPr lang="en-US" smtClean="0"/>
              <a:t>18</a:t>
            </a:fld>
            <a:endParaRPr lang="en-US"/>
          </a:p>
        </p:txBody>
      </p:sp>
    </p:spTree>
    <p:extLst>
      <p:ext uri="{BB962C8B-B14F-4D97-AF65-F5344CB8AC3E}">
        <p14:creationId xmlns:p14="http://schemas.microsoft.com/office/powerpoint/2010/main" val="3491177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mailto:oldmiddiesinvestments@gmail.com"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00206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dirty="0"/>
              <a:t>Contact: Michael Blackman</a:t>
            </a:r>
          </a:p>
          <a:p>
            <a:r>
              <a:rPr lang="en-US" dirty="0"/>
              <a:t>oldmiddiesinvestments@gmail.com</a:t>
            </a:r>
          </a:p>
          <a:p>
            <a:endParaRPr lang="en-US" dirty="0"/>
          </a:p>
        </p:txBody>
      </p:sp>
      <p:sp>
        <p:nvSpPr>
          <p:cNvPr id="5" name="Footer Placeholder 4"/>
          <p:cNvSpPr>
            <a:spLocks noGrp="1"/>
          </p:cNvSpPr>
          <p:nvPr>
            <p:ph type="ftr" sz="quarter" idx="11"/>
          </p:nvPr>
        </p:nvSpPr>
        <p:spPr/>
        <p:txBody>
          <a:bodyPr/>
          <a:lstStyle/>
          <a:p>
            <a:r>
              <a:rPr lang="en-US" dirty="0"/>
              <a:t>Oldmiddiesinvestments.com</a:t>
            </a:r>
          </a:p>
          <a:p>
            <a:endParaRPr lang="en-US" dirty="0"/>
          </a:p>
        </p:txBody>
      </p:sp>
      <p:sp>
        <p:nvSpPr>
          <p:cNvPr id="6" name="Slide Number Placeholder 5"/>
          <p:cNvSpPr>
            <a:spLocks noGrp="1"/>
          </p:cNvSpPr>
          <p:nvPr>
            <p:ph type="sldNum" sz="quarter" idx="12"/>
          </p:nvPr>
        </p:nvSpPr>
        <p:spPr/>
        <p:txBody>
          <a:bodyPr/>
          <a:lstStyle/>
          <a:p>
            <a:fld id="{E820A85A-CDE9-48B4-A1D9-CE89917F0AE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7D61B29-965C-4F75-AF6A-6901F12861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510" y="-66501"/>
            <a:ext cx="2225282" cy="1346662"/>
          </a:xfrm>
          <a:prstGeom prst="rect">
            <a:avLst/>
          </a:prstGeom>
        </p:spPr>
      </p:pic>
      <p:sp>
        <p:nvSpPr>
          <p:cNvPr id="11" name="Rectangle 10">
            <a:extLst>
              <a:ext uri="{FF2B5EF4-FFF2-40B4-BE49-F238E27FC236}">
                <a16:creationId xmlns:a16="http://schemas.microsoft.com/office/drawing/2014/main" id="{99D97154-595C-4300-B1C1-166A035FBDFD}"/>
              </a:ext>
            </a:extLst>
          </p:cNvPr>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sz="1400" dirty="0">
                <a:solidFill>
                  <a:srgbClr val="002060"/>
                </a:solidFill>
              </a:rPr>
              <a:t>Contact: Michael Blackman</a:t>
            </a:r>
          </a:p>
          <a:p>
            <a:r>
              <a:rPr lang="en-US" sz="1400" dirty="0">
                <a:solidFill>
                  <a:srgbClr val="002060"/>
                </a:solidFill>
                <a:hlinkClick r:id="rId3"/>
              </a:rPr>
              <a:t>oldmiddiesinvestments@gmail.com</a:t>
            </a:r>
            <a:r>
              <a:rPr lang="en-US" sz="1400" dirty="0">
                <a:solidFill>
                  <a:srgbClr val="002060"/>
                </a:solidFill>
              </a:rPr>
              <a:t>						oldmiddiesinvestments.com</a:t>
            </a:r>
          </a:p>
        </p:txBody>
      </p:sp>
    </p:spTree>
    <p:extLst>
      <p:ext uri="{BB962C8B-B14F-4D97-AF65-F5344CB8AC3E}">
        <p14:creationId xmlns:p14="http://schemas.microsoft.com/office/powerpoint/2010/main" val="1884194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42A0BE-E22A-4556-AABB-B45594C974B9}"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0A85A-CDE9-48B4-A1D9-CE89917F0AE7}" type="slidenum">
              <a:rPr lang="en-US" smtClean="0"/>
              <a:t>‹#›</a:t>
            </a:fld>
            <a:endParaRPr lang="en-US"/>
          </a:p>
        </p:txBody>
      </p:sp>
    </p:spTree>
    <p:extLst>
      <p:ext uri="{BB962C8B-B14F-4D97-AF65-F5344CB8AC3E}">
        <p14:creationId xmlns:p14="http://schemas.microsoft.com/office/powerpoint/2010/main" val="728253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42A0BE-E22A-4556-AABB-B45594C974B9}"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0A85A-CDE9-48B4-A1D9-CE89917F0AE7}" type="slidenum">
              <a:rPr lang="en-US" smtClean="0"/>
              <a:t>‹#›</a:t>
            </a:fld>
            <a:endParaRPr lang="en-US"/>
          </a:p>
        </p:txBody>
      </p:sp>
    </p:spTree>
    <p:extLst>
      <p:ext uri="{BB962C8B-B14F-4D97-AF65-F5344CB8AC3E}">
        <p14:creationId xmlns:p14="http://schemas.microsoft.com/office/powerpoint/2010/main" val="272186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rgbClr val="002060"/>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Contact: Michael Blackman</a:t>
            </a:r>
          </a:p>
          <a:p>
            <a:r>
              <a:rPr lang="en-US" dirty="0"/>
              <a:t>oldmiddiesinvestments@gmail.com</a:t>
            </a:r>
          </a:p>
          <a:p>
            <a:endParaRPr lang="en-US" dirty="0"/>
          </a:p>
        </p:txBody>
      </p:sp>
      <p:sp>
        <p:nvSpPr>
          <p:cNvPr id="5" name="Footer Placeholder 4"/>
          <p:cNvSpPr>
            <a:spLocks noGrp="1"/>
          </p:cNvSpPr>
          <p:nvPr>
            <p:ph type="ftr" sz="quarter" idx="11"/>
          </p:nvPr>
        </p:nvSpPr>
        <p:spPr/>
        <p:txBody>
          <a:bodyPr/>
          <a:lstStyle/>
          <a:p>
            <a:r>
              <a:rPr lang="en-US" dirty="0"/>
              <a:t>Oldmiddiesinvestments.com</a:t>
            </a:r>
          </a:p>
          <a:p>
            <a:endParaRPr lang="en-US" dirty="0"/>
          </a:p>
        </p:txBody>
      </p:sp>
      <p:sp>
        <p:nvSpPr>
          <p:cNvPr id="6" name="Slide Number Placeholder 5"/>
          <p:cNvSpPr>
            <a:spLocks noGrp="1"/>
          </p:cNvSpPr>
          <p:nvPr>
            <p:ph type="sldNum" sz="quarter" idx="12"/>
          </p:nvPr>
        </p:nvSpPr>
        <p:spPr/>
        <p:txBody>
          <a:bodyPr/>
          <a:lstStyle/>
          <a:p>
            <a:fld id="{E820A85A-CDE9-48B4-A1D9-CE89917F0AE7}" type="slidenum">
              <a:rPr lang="en-US" smtClean="0"/>
              <a:t>‹#›</a:t>
            </a:fld>
            <a:endParaRPr lang="en-US"/>
          </a:p>
        </p:txBody>
      </p:sp>
    </p:spTree>
    <p:extLst>
      <p:ext uri="{BB962C8B-B14F-4D97-AF65-F5344CB8AC3E}">
        <p14:creationId xmlns:p14="http://schemas.microsoft.com/office/powerpoint/2010/main" val="3790436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rgbClr val="002060"/>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rgbClr val="002060"/>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dirty="0"/>
              <a:t>Contact: Michael Blackman</a:t>
            </a:r>
          </a:p>
          <a:p>
            <a:r>
              <a:rPr lang="en-US" dirty="0"/>
              <a:t>oldmiddiesinvestments@gmail.com</a:t>
            </a:r>
          </a:p>
          <a:p>
            <a:endParaRPr lang="en-US" dirty="0"/>
          </a:p>
        </p:txBody>
      </p:sp>
      <p:sp>
        <p:nvSpPr>
          <p:cNvPr id="5" name="Footer Placeholder 4"/>
          <p:cNvSpPr>
            <a:spLocks noGrp="1"/>
          </p:cNvSpPr>
          <p:nvPr>
            <p:ph type="ftr" sz="quarter" idx="11"/>
          </p:nvPr>
        </p:nvSpPr>
        <p:spPr/>
        <p:txBody>
          <a:bodyPr/>
          <a:lstStyle/>
          <a:p>
            <a:r>
              <a:rPr lang="en-US" dirty="0"/>
              <a:t>Oldmiddiesinvestments.com</a:t>
            </a:r>
          </a:p>
          <a:p>
            <a:endParaRPr lang="en-US" dirty="0"/>
          </a:p>
        </p:txBody>
      </p:sp>
      <p:sp>
        <p:nvSpPr>
          <p:cNvPr id="6" name="Slide Number Placeholder 5"/>
          <p:cNvSpPr>
            <a:spLocks noGrp="1"/>
          </p:cNvSpPr>
          <p:nvPr>
            <p:ph type="sldNum" sz="quarter" idx="12"/>
          </p:nvPr>
        </p:nvSpPr>
        <p:spPr/>
        <p:txBody>
          <a:bodyPr/>
          <a:lstStyle/>
          <a:p>
            <a:fld id="{E820A85A-CDE9-48B4-A1D9-CE89917F0AE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37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42A0BE-E22A-4556-AABB-B45594C974B9}"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0A85A-CDE9-48B4-A1D9-CE89917F0AE7}" type="slidenum">
              <a:rPr lang="en-US" smtClean="0"/>
              <a:t>‹#›</a:t>
            </a:fld>
            <a:endParaRPr lang="en-US"/>
          </a:p>
        </p:txBody>
      </p:sp>
    </p:spTree>
    <p:extLst>
      <p:ext uri="{BB962C8B-B14F-4D97-AF65-F5344CB8AC3E}">
        <p14:creationId xmlns:p14="http://schemas.microsoft.com/office/powerpoint/2010/main" val="2961865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42A0BE-E22A-4556-AABB-B45594C974B9}" type="datetimeFigureOut">
              <a:rPr lang="en-US" smtClean="0"/>
              <a:t>5/22/2020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20A85A-CDE9-48B4-A1D9-CE89917F0AE7}" type="slidenum">
              <a:rPr lang="en-US" smtClean="0"/>
              <a:t>‹#›</a:t>
            </a:fld>
            <a:endParaRPr lang="en-US"/>
          </a:p>
        </p:txBody>
      </p:sp>
    </p:spTree>
    <p:extLst>
      <p:ext uri="{BB962C8B-B14F-4D97-AF65-F5344CB8AC3E}">
        <p14:creationId xmlns:p14="http://schemas.microsoft.com/office/powerpoint/2010/main" val="2051324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42A0BE-E22A-4556-AABB-B45594C974B9}" type="datetimeFigureOut">
              <a:rPr lang="en-US" smtClean="0"/>
              <a:t>5/22/2020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20A85A-CDE9-48B4-A1D9-CE89917F0AE7}" type="slidenum">
              <a:rPr lang="en-US" smtClean="0"/>
              <a:t>‹#›</a:t>
            </a:fld>
            <a:endParaRPr lang="en-US"/>
          </a:p>
        </p:txBody>
      </p:sp>
    </p:spTree>
    <p:extLst>
      <p:ext uri="{BB962C8B-B14F-4D97-AF65-F5344CB8AC3E}">
        <p14:creationId xmlns:p14="http://schemas.microsoft.com/office/powerpoint/2010/main" val="416845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A42A0BE-E22A-4556-AABB-B45594C974B9}" type="datetimeFigureOut">
              <a:rPr lang="en-US" smtClean="0"/>
              <a:t>5/22/2020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820A85A-CDE9-48B4-A1D9-CE89917F0AE7}" type="slidenum">
              <a:rPr lang="en-US" smtClean="0"/>
              <a:t>‹#›</a:t>
            </a:fld>
            <a:endParaRPr lang="en-US"/>
          </a:p>
        </p:txBody>
      </p:sp>
    </p:spTree>
    <p:extLst>
      <p:ext uri="{BB962C8B-B14F-4D97-AF65-F5344CB8AC3E}">
        <p14:creationId xmlns:p14="http://schemas.microsoft.com/office/powerpoint/2010/main" val="2685641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A42A0BE-E22A-4556-AABB-B45594C974B9}" type="datetimeFigureOut">
              <a:rPr lang="en-US" smtClean="0"/>
              <a:t>5/22/2020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20A85A-CDE9-48B4-A1D9-CE89917F0AE7}" type="slidenum">
              <a:rPr lang="en-US" smtClean="0"/>
              <a:t>‹#›</a:t>
            </a:fld>
            <a:endParaRPr lang="en-US"/>
          </a:p>
        </p:txBody>
      </p:sp>
    </p:spTree>
    <p:extLst>
      <p:ext uri="{BB962C8B-B14F-4D97-AF65-F5344CB8AC3E}">
        <p14:creationId xmlns:p14="http://schemas.microsoft.com/office/powerpoint/2010/main" val="2170119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42A0BE-E22A-4556-AABB-B45594C974B9}"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0A85A-CDE9-48B4-A1D9-CE89917F0AE7}" type="slidenum">
              <a:rPr lang="en-US" smtClean="0"/>
              <a:t>‹#›</a:t>
            </a:fld>
            <a:endParaRPr lang="en-US"/>
          </a:p>
        </p:txBody>
      </p:sp>
    </p:spTree>
    <p:extLst>
      <p:ext uri="{BB962C8B-B14F-4D97-AF65-F5344CB8AC3E}">
        <p14:creationId xmlns:p14="http://schemas.microsoft.com/office/powerpoint/2010/main" val="306320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mailto:oldmiddiesinvestments@gmail.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sz="1400" dirty="0">
                <a:solidFill>
                  <a:srgbClr val="002060"/>
                </a:solidFill>
              </a:rPr>
              <a:t>Contact: Michael Blackman</a:t>
            </a:r>
          </a:p>
          <a:p>
            <a:r>
              <a:rPr lang="en-US" sz="1400" dirty="0">
                <a:solidFill>
                  <a:srgbClr val="002060"/>
                </a:solidFill>
                <a:hlinkClick r:id="rId13"/>
              </a:rPr>
              <a:t>oldmiddiesinvestments@gmail.com</a:t>
            </a:r>
            <a:r>
              <a:rPr lang="en-US" sz="1400" dirty="0">
                <a:solidFill>
                  <a:srgbClr val="002060"/>
                </a:solidFill>
              </a:rPr>
              <a:t>						oldmiddiesinvestments.com</a:t>
            </a:r>
          </a:p>
        </p:txBody>
      </p:sp>
      <p:sp>
        <p:nvSpPr>
          <p:cNvPr id="9" name="Rectangle 8"/>
          <p:cNvSpPr/>
          <p:nvPr/>
        </p:nvSpPr>
        <p:spPr>
          <a:xfrm>
            <a:off x="0" y="6334316"/>
            <a:ext cx="12192001" cy="659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2192000" cy="98890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422271"/>
            <a:ext cx="10058400" cy="444682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002060"/>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002060"/>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820A85A-CDE9-48B4-A1D9-CE89917F0AE7}" type="slidenum">
              <a:rPr lang="en-US" smtClean="0"/>
              <a:t>‹#›</a:t>
            </a:fld>
            <a:endParaRPr lang="en-US" dirty="0"/>
          </a:p>
        </p:txBody>
      </p:sp>
      <p:cxnSp>
        <p:nvCxnSpPr>
          <p:cNvPr id="10" name="Straight Connector 9"/>
          <p:cNvCxnSpPr/>
          <p:nvPr/>
        </p:nvCxnSpPr>
        <p:spPr>
          <a:xfrm>
            <a:off x="1245523" y="1131016"/>
            <a:ext cx="9966960" cy="0"/>
          </a:xfrm>
          <a:prstGeom prst="line">
            <a:avLst/>
          </a:prstGeom>
          <a:ln w="12700">
            <a:solidFill>
              <a:srgbClr val="FFCC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11D0758-9073-4B7E-A2E1-E9C4A836036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07510" y="-66501"/>
            <a:ext cx="2225282" cy="1346662"/>
          </a:xfrm>
          <a:prstGeom prst="rect">
            <a:avLst/>
          </a:prstGeom>
        </p:spPr>
      </p:pic>
    </p:spTree>
    <p:extLst>
      <p:ext uri="{BB962C8B-B14F-4D97-AF65-F5344CB8AC3E}">
        <p14:creationId xmlns:p14="http://schemas.microsoft.com/office/powerpoint/2010/main" val="176178004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914400" rtl="0" eaLnBrk="1" latinLnBrk="0" hangingPunct="1">
        <a:lnSpc>
          <a:spcPct val="85000"/>
        </a:lnSpc>
        <a:spcBef>
          <a:spcPct val="0"/>
        </a:spcBef>
        <a:buNone/>
        <a:defRPr sz="4800" kern="1200" spc="-50" baseline="0">
          <a:solidFill>
            <a:srgbClr val="00206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206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206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terraseeds.com/blog/2017/05/fibonacci-retracement-forex-trading-strategie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quoteinspector.com/images/car-insurance/car-insurance-covered-perils/"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ravelafterwork.com/2015/12/23/avoid-points-expiration-part-i/"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theocc.com/about/publications/character-risks.js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5.png"/><Relationship Id="rId7" Type="http://schemas.openxmlformats.org/officeDocument/2006/relationships/hyperlink" Target="http://librarygrits.blogspot.com/2012/06/leveraging-library.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hyperlink" Target="https://commons.wikimedia.org/wiki/File:Versatility.svg" TargetMode="External"/><Relationship Id="rId5" Type="http://schemas.openxmlformats.org/officeDocument/2006/relationships/image" Target="../media/image6.jpeg"/><Relationship Id="rId10" Type="http://schemas.openxmlformats.org/officeDocument/2006/relationships/image" Target="../media/image9.png"/><Relationship Id="rId4" Type="http://schemas.openxmlformats.org/officeDocument/2006/relationships/hyperlink" Target="http://dragonartz.wordpress.com/2009/07/27/handshake-vector/" TargetMode="External"/><Relationship Id="rId9" Type="http://schemas.openxmlformats.org/officeDocument/2006/relationships/hyperlink" Target="https://pxhere.com/en/photo/145715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house-clip-art-mansion-rich-floor-2744765/"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EF4BB-6BD4-417F-B3B6-C219CC33676F}"/>
              </a:ext>
            </a:extLst>
          </p:cNvPr>
          <p:cNvSpPr>
            <a:spLocks noGrp="1"/>
          </p:cNvSpPr>
          <p:nvPr>
            <p:ph type="ctrTitle"/>
          </p:nvPr>
        </p:nvSpPr>
        <p:spPr/>
        <p:txBody>
          <a:bodyPr/>
          <a:lstStyle/>
          <a:p>
            <a:r>
              <a:rPr lang="en-US" b="1" dirty="0"/>
              <a:t>Options 101</a:t>
            </a:r>
          </a:p>
        </p:txBody>
      </p:sp>
      <p:sp>
        <p:nvSpPr>
          <p:cNvPr id="3" name="Subtitle 2">
            <a:extLst>
              <a:ext uri="{FF2B5EF4-FFF2-40B4-BE49-F238E27FC236}">
                <a16:creationId xmlns:a16="http://schemas.microsoft.com/office/drawing/2014/main" id="{DF6D58AD-9CFB-48DE-8F52-B767451C4FFA}"/>
              </a:ext>
            </a:extLst>
          </p:cNvPr>
          <p:cNvSpPr>
            <a:spLocks noGrp="1"/>
          </p:cNvSpPr>
          <p:nvPr>
            <p:ph type="subTitle" idx="1"/>
          </p:nvPr>
        </p:nvSpPr>
        <p:spPr/>
        <p:txBody>
          <a:bodyPr/>
          <a:lstStyle/>
          <a:p>
            <a:r>
              <a:rPr lang="en-US" i="1" cap="none" dirty="0">
                <a:latin typeface="+mn-lt"/>
              </a:rPr>
              <a:t>Understanding the basics of how options work</a:t>
            </a:r>
          </a:p>
        </p:txBody>
      </p:sp>
      <p:pic>
        <p:nvPicPr>
          <p:cNvPr id="6" name="Picture 5">
            <a:extLst>
              <a:ext uri="{FF2B5EF4-FFF2-40B4-BE49-F238E27FC236}">
                <a16:creationId xmlns:a16="http://schemas.microsoft.com/office/drawing/2014/main" id="{21E2154D-5E75-4865-ACB2-F4C2BC1C6442}"/>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66592" y="758952"/>
            <a:ext cx="4836034" cy="3155717"/>
          </a:xfrm>
          <a:prstGeom prst="rect">
            <a:avLst/>
          </a:prstGeom>
          <a:ln>
            <a:noFill/>
          </a:ln>
        </p:spPr>
      </p:pic>
    </p:spTree>
    <p:extLst>
      <p:ext uri="{BB962C8B-B14F-4D97-AF65-F5344CB8AC3E}">
        <p14:creationId xmlns:p14="http://schemas.microsoft.com/office/powerpoint/2010/main" val="1585591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823ED-4653-4116-AE43-B5B2996BFD33}"/>
              </a:ext>
            </a:extLst>
          </p:cNvPr>
          <p:cNvSpPr>
            <a:spLocks noGrp="1"/>
          </p:cNvSpPr>
          <p:nvPr>
            <p:ph type="title"/>
          </p:nvPr>
        </p:nvSpPr>
        <p:spPr/>
        <p:txBody>
          <a:bodyPr/>
          <a:lstStyle/>
          <a:p>
            <a:r>
              <a:rPr lang="en-US" dirty="0"/>
              <a:t>Insurance Example</a:t>
            </a:r>
          </a:p>
        </p:txBody>
      </p:sp>
      <p:pic>
        <p:nvPicPr>
          <p:cNvPr id="5" name="Content Placeholder 4">
            <a:extLst>
              <a:ext uri="{FF2B5EF4-FFF2-40B4-BE49-F238E27FC236}">
                <a16:creationId xmlns:a16="http://schemas.microsoft.com/office/drawing/2014/main" id="{7B5026FE-6F77-4A4C-AA4E-964A053E740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8580" y="1272337"/>
            <a:ext cx="4767549" cy="3178366"/>
          </a:xfrm>
        </p:spPr>
      </p:pic>
      <p:sp>
        <p:nvSpPr>
          <p:cNvPr id="9" name="TextBox 8">
            <a:extLst>
              <a:ext uri="{FF2B5EF4-FFF2-40B4-BE49-F238E27FC236}">
                <a16:creationId xmlns:a16="http://schemas.microsoft.com/office/drawing/2014/main" id="{0E5593DA-5957-4780-A405-92B1FF973FFF}"/>
              </a:ext>
            </a:extLst>
          </p:cNvPr>
          <p:cNvSpPr txBox="1"/>
          <p:nvPr/>
        </p:nvSpPr>
        <p:spPr>
          <a:xfrm>
            <a:off x="5150498" y="1539551"/>
            <a:ext cx="6976188" cy="3262432"/>
          </a:xfrm>
          <a:prstGeom prst="rect">
            <a:avLst/>
          </a:prstGeom>
          <a:noFill/>
        </p:spPr>
        <p:txBody>
          <a:bodyPr wrap="square" rtlCol="0">
            <a:spAutoFit/>
          </a:bodyPr>
          <a:lstStyle/>
          <a:p>
            <a:pPr algn="ctr"/>
            <a:r>
              <a:rPr lang="en-US" dirty="0">
                <a:solidFill>
                  <a:srgbClr val="002060"/>
                </a:solidFill>
              </a:rPr>
              <a:t>Scenario:  Buying/Selling insurance policy</a:t>
            </a:r>
          </a:p>
          <a:p>
            <a:endParaRPr lang="en-US" dirty="0">
              <a:solidFill>
                <a:srgbClr val="002060"/>
              </a:solidFill>
            </a:endParaRPr>
          </a:p>
          <a:p>
            <a:r>
              <a:rPr lang="en-US" dirty="0">
                <a:solidFill>
                  <a:srgbClr val="002060"/>
                </a:solidFill>
              </a:rPr>
              <a:t>- Sergio buys a car; It is worth $40,000</a:t>
            </a:r>
          </a:p>
          <a:p>
            <a:r>
              <a:rPr lang="en-US" dirty="0">
                <a:solidFill>
                  <a:srgbClr val="002060"/>
                </a:solidFill>
              </a:rPr>
              <a:t>- He buys car insurance from All-State for $600 for 6 months</a:t>
            </a:r>
          </a:p>
          <a:p>
            <a:r>
              <a:rPr lang="en-US" dirty="0">
                <a:solidFill>
                  <a:srgbClr val="002060"/>
                </a:solidFill>
              </a:rPr>
              <a:t>	(All-State sells a premium of insurance to Sergio)</a:t>
            </a:r>
          </a:p>
          <a:p>
            <a:pPr marL="285750" indent="-285750">
              <a:buFontTx/>
              <a:buChar char="-"/>
            </a:pPr>
            <a:r>
              <a:rPr lang="en-US" i="1" dirty="0">
                <a:solidFill>
                  <a:srgbClr val="FF0000"/>
                </a:solidFill>
              </a:rPr>
              <a:t>Result 1: Sergio avoids getting his car damaged during his policy term</a:t>
            </a:r>
          </a:p>
          <a:p>
            <a:pPr marL="742950" lvl="1" indent="-285750">
              <a:buFontTx/>
              <a:buChar char="-"/>
            </a:pPr>
            <a:r>
              <a:rPr lang="en-US" sz="1600" dirty="0">
                <a:solidFill>
                  <a:srgbClr val="FF0000"/>
                </a:solidFill>
              </a:rPr>
              <a:t>His policy expires worthless and All-State owes him nothing in return.</a:t>
            </a:r>
          </a:p>
          <a:p>
            <a:pPr marL="285750" indent="-285750">
              <a:buFontTx/>
              <a:buChar char="-"/>
            </a:pPr>
            <a:r>
              <a:rPr lang="en-US" i="1" dirty="0">
                <a:solidFill>
                  <a:srgbClr val="FF0000"/>
                </a:solidFill>
              </a:rPr>
              <a:t>Result 2: Sergio’s car gets damaged  </a:t>
            </a:r>
          </a:p>
          <a:p>
            <a:pPr marL="742950" lvl="1" indent="-285750">
              <a:buFontTx/>
              <a:buChar char="-"/>
            </a:pPr>
            <a:r>
              <a:rPr lang="en-US" sz="1600" dirty="0">
                <a:solidFill>
                  <a:srgbClr val="FF0000"/>
                </a:solidFill>
              </a:rPr>
              <a:t>Sergio would like to file an insurance claim (exercise right to get car fixed by insurance company)</a:t>
            </a:r>
          </a:p>
          <a:p>
            <a:pPr marL="742950" lvl="1" indent="-285750">
              <a:buFontTx/>
              <a:buChar char="-"/>
            </a:pPr>
            <a:r>
              <a:rPr lang="en-US" sz="1600" dirty="0">
                <a:solidFill>
                  <a:srgbClr val="FF0000"/>
                </a:solidFill>
              </a:rPr>
              <a:t>All-State has the obligation to pay for the repairs needed to fix Sergio’s car.</a:t>
            </a:r>
          </a:p>
        </p:txBody>
      </p:sp>
      <p:sp>
        <p:nvSpPr>
          <p:cNvPr id="10" name="TextBox 9">
            <a:extLst>
              <a:ext uri="{FF2B5EF4-FFF2-40B4-BE49-F238E27FC236}">
                <a16:creationId xmlns:a16="http://schemas.microsoft.com/office/drawing/2014/main" id="{66EACE7C-5C43-4025-8551-012E3E28A2DD}"/>
              </a:ext>
            </a:extLst>
          </p:cNvPr>
          <p:cNvSpPr txBox="1"/>
          <p:nvPr/>
        </p:nvSpPr>
        <p:spPr>
          <a:xfrm>
            <a:off x="2043404" y="5299788"/>
            <a:ext cx="8304245" cy="646331"/>
          </a:xfrm>
          <a:prstGeom prst="rect">
            <a:avLst/>
          </a:prstGeom>
          <a:noFill/>
        </p:spPr>
        <p:txBody>
          <a:bodyPr wrap="square" rtlCol="0">
            <a:spAutoFit/>
          </a:bodyPr>
          <a:lstStyle/>
          <a:p>
            <a:pPr algn="ctr"/>
            <a:r>
              <a:rPr lang="en-US" dirty="0">
                <a:solidFill>
                  <a:srgbClr val="002060"/>
                </a:solidFill>
              </a:rPr>
              <a:t>Sergio </a:t>
            </a:r>
            <a:r>
              <a:rPr lang="en-US" i="1" dirty="0">
                <a:solidFill>
                  <a:srgbClr val="FF0000"/>
                </a:solidFill>
              </a:rPr>
              <a:t>has the right </a:t>
            </a:r>
            <a:r>
              <a:rPr lang="en-US" dirty="0">
                <a:solidFill>
                  <a:srgbClr val="002060"/>
                </a:solidFill>
              </a:rPr>
              <a:t>to file a claim on car since he</a:t>
            </a:r>
            <a:r>
              <a:rPr lang="en-US" dirty="0">
                <a:solidFill>
                  <a:srgbClr val="FF0000"/>
                </a:solidFill>
              </a:rPr>
              <a:t> </a:t>
            </a:r>
            <a:r>
              <a:rPr lang="en-US" i="1" dirty="0">
                <a:solidFill>
                  <a:srgbClr val="FF0000"/>
                </a:solidFill>
              </a:rPr>
              <a:t>bought</a:t>
            </a:r>
            <a:r>
              <a:rPr lang="en-US" dirty="0">
                <a:solidFill>
                  <a:srgbClr val="FF0000"/>
                </a:solidFill>
              </a:rPr>
              <a:t> </a:t>
            </a:r>
            <a:r>
              <a:rPr lang="en-US" dirty="0">
                <a:solidFill>
                  <a:srgbClr val="002060"/>
                </a:solidFill>
              </a:rPr>
              <a:t>car insurance</a:t>
            </a:r>
          </a:p>
          <a:p>
            <a:pPr algn="ctr"/>
            <a:r>
              <a:rPr lang="en-US" dirty="0">
                <a:solidFill>
                  <a:srgbClr val="002060"/>
                </a:solidFill>
              </a:rPr>
              <a:t>All-State </a:t>
            </a:r>
            <a:r>
              <a:rPr lang="en-US" i="1" dirty="0">
                <a:solidFill>
                  <a:srgbClr val="FF0000"/>
                </a:solidFill>
              </a:rPr>
              <a:t>has the obligation </a:t>
            </a:r>
            <a:r>
              <a:rPr lang="en-US" dirty="0">
                <a:solidFill>
                  <a:srgbClr val="002060"/>
                </a:solidFill>
              </a:rPr>
              <a:t>to pay for damages to car since it</a:t>
            </a:r>
            <a:r>
              <a:rPr lang="en-US" i="1" dirty="0">
                <a:solidFill>
                  <a:srgbClr val="FF0000"/>
                </a:solidFill>
              </a:rPr>
              <a:t> sold </a:t>
            </a:r>
            <a:r>
              <a:rPr lang="en-US" dirty="0">
                <a:solidFill>
                  <a:srgbClr val="002060"/>
                </a:solidFill>
              </a:rPr>
              <a:t>insurance to Sergio</a:t>
            </a:r>
          </a:p>
        </p:txBody>
      </p:sp>
    </p:spTree>
    <p:extLst>
      <p:ext uri="{BB962C8B-B14F-4D97-AF65-F5344CB8AC3E}">
        <p14:creationId xmlns:p14="http://schemas.microsoft.com/office/powerpoint/2010/main" val="406173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p:cTn id="21"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0">
                                            <p:txEl>
                                              <p:pRg st="0" end="0"/>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 calcmode="lin" valueType="num">
                                      <p:cBhvr>
                                        <p:cTn id="26"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E396C-6A44-4044-ABD0-05840E300408}"/>
              </a:ext>
            </a:extLst>
          </p:cNvPr>
          <p:cNvSpPr>
            <a:spLocks noGrp="1"/>
          </p:cNvSpPr>
          <p:nvPr>
            <p:ph type="title"/>
          </p:nvPr>
        </p:nvSpPr>
        <p:spPr/>
        <p:txBody>
          <a:bodyPr/>
          <a:lstStyle/>
          <a:p>
            <a:r>
              <a:rPr lang="en-US" dirty="0"/>
              <a:t>Stock vs. Options Terminology</a:t>
            </a:r>
          </a:p>
        </p:txBody>
      </p:sp>
      <p:sp>
        <p:nvSpPr>
          <p:cNvPr id="3" name="Content Placeholder 2">
            <a:extLst>
              <a:ext uri="{FF2B5EF4-FFF2-40B4-BE49-F238E27FC236}">
                <a16:creationId xmlns:a16="http://schemas.microsoft.com/office/drawing/2014/main" id="{688CCFA2-3CB6-432C-9AA7-0C636C76CB4A}"/>
              </a:ext>
            </a:extLst>
          </p:cNvPr>
          <p:cNvSpPr>
            <a:spLocks noGrp="1"/>
          </p:cNvSpPr>
          <p:nvPr>
            <p:ph idx="1"/>
          </p:nvPr>
        </p:nvSpPr>
        <p:spPr>
          <a:xfrm>
            <a:off x="1097280" y="1289106"/>
            <a:ext cx="3971870" cy="4446823"/>
          </a:xfrm>
        </p:spPr>
        <p:txBody>
          <a:bodyPr/>
          <a:lstStyle/>
          <a:p>
            <a:r>
              <a:rPr lang="en-US" u="sng" dirty="0"/>
              <a:t>Stock Positions</a:t>
            </a:r>
            <a:r>
              <a:rPr lang="en-US" dirty="0"/>
              <a:t>:</a:t>
            </a:r>
          </a:p>
          <a:p>
            <a:r>
              <a:rPr lang="en-US" b="1" dirty="0">
                <a:solidFill>
                  <a:srgbClr val="00B050"/>
                </a:solidFill>
              </a:rPr>
              <a:t>Long</a:t>
            </a:r>
            <a:r>
              <a:rPr lang="en-US" dirty="0"/>
              <a:t> Position = </a:t>
            </a:r>
            <a:r>
              <a:rPr lang="en-US" b="1" dirty="0">
                <a:solidFill>
                  <a:srgbClr val="00B050"/>
                </a:solidFill>
              </a:rPr>
              <a:t>Buy</a:t>
            </a:r>
            <a:r>
              <a:rPr lang="en-US" dirty="0"/>
              <a:t> Stock = </a:t>
            </a:r>
            <a:r>
              <a:rPr lang="en-US" b="1" dirty="0">
                <a:solidFill>
                  <a:srgbClr val="00B050"/>
                </a:solidFill>
              </a:rPr>
              <a:t>Bullish</a:t>
            </a:r>
          </a:p>
          <a:p>
            <a:r>
              <a:rPr lang="en-US" b="1" dirty="0">
                <a:solidFill>
                  <a:srgbClr val="FF0000"/>
                </a:solidFill>
              </a:rPr>
              <a:t>Short</a:t>
            </a:r>
            <a:r>
              <a:rPr lang="en-US" dirty="0"/>
              <a:t> Position = </a:t>
            </a:r>
            <a:r>
              <a:rPr lang="en-US" b="1" dirty="0">
                <a:solidFill>
                  <a:srgbClr val="FF0000"/>
                </a:solidFill>
              </a:rPr>
              <a:t>Sell</a:t>
            </a:r>
            <a:r>
              <a:rPr lang="en-US" dirty="0"/>
              <a:t> Stock = </a:t>
            </a:r>
            <a:r>
              <a:rPr lang="en-US" b="1" dirty="0">
                <a:solidFill>
                  <a:srgbClr val="FF0000"/>
                </a:solidFill>
              </a:rPr>
              <a:t>Bearish</a:t>
            </a:r>
          </a:p>
          <a:p>
            <a:endParaRPr lang="en-US" dirty="0"/>
          </a:p>
          <a:p>
            <a:r>
              <a:rPr lang="en-US" u="sng" dirty="0"/>
              <a:t>Options Positions</a:t>
            </a:r>
            <a:r>
              <a:rPr lang="en-US" dirty="0"/>
              <a:t>:</a:t>
            </a:r>
          </a:p>
          <a:p>
            <a:r>
              <a:rPr lang="en-US" dirty="0"/>
              <a:t>Long Position = Buy Options</a:t>
            </a:r>
          </a:p>
          <a:p>
            <a:pPr lvl="1"/>
            <a:r>
              <a:rPr lang="en-US" b="1" dirty="0">
                <a:solidFill>
                  <a:srgbClr val="00B050"/>
                </a:solidFill>
              </a:rPr>
              <a:t>Bullish</a:t>
            </a:r>
            <a:r>
              <a:rPr lang="en-US" dirty="0"/>
              <a:t> if </a:t>
            </a:r>
            <a:r>
              <a:rPr lang="en-US" b="1" dirty="0">
                <a:solidFill>
                  <a:srgbClr val="00B050"/>
                </a:solidFill>
              </a:rPr>
              <a:t>Buying Call</a:t>
            </a:r>
          </a:p>
          <a:p>
            <a:pPr lvl="1"/>
            <a:r>
              <a:rPr lang="en-US" b="1" dirty="0">
                <a:solidFill>
                  <a:srgbClr val="FF0000"/>
                </a:solidFill>
              </a:rPr>
              <a:t>Bearish</a:t>
            </a:r>
            <a:r>
              <a:rPr lang="en-US" dirty="0"/>
              <a:t> if </a:t>
            </a:r>
            <a:r>
              <a:rPr lang="en-US" b="1" dirty="0">
                <a:solidFill>
                  <a:srgbClr val="FF0000"/>
                </a:solidFill>
              </a:rPr>
              <a:t>Buying Put</a:t>
            </a:r>
          </a:p>
          <a:p>
            <a:r>
              <a:rPr lang="en-US" dirty="0"/>
              <a:t>Short Position = Sell Options</a:t>
            </a:r>
          </a:p>
          <a:p>
            <a:pPr lvl="1"/>
            <a:r>
              <a:rPr lang="en-US" b="1" dirty="0">
                <a:solidFill>
                  <a:srgbClr val="FF0000"/>
                </a:solidFill>
              </a:rPr>
              <a:t>Bearish</a:t>
            </a:r>
            <a:r>
              <a:rPr lang="en-US" dirty="0"/>
              <a:t> if </a:t>
            </a:r>
            <a:r>
              <a:rPr lang="en-US" b="1" dirty="0">
                <a:solidFill>
                  <a:srgbClr val="FF0000"/>
                </a:solidFill>
              </a:rPr>
              <a:t>Selling Call</a:t>
            </a:r>
          </a:p>
          <a:p>
            <a:pPr lvl="1"/>
            <a:r>
              <a:rPr lang="en-US" b="1" dirty="0">
                <a:solidFill>
                  <a:srgbClr val="00B050"/>
                </a:solidFill>
              </a:rPr>
              <a:t>Bullish</a:t>
            </a:r>
            <a:r>
              <a:rPr lang="en-US" dirty="0"/>
              <a:t> if </a:t>
            </a:r>
            <a:r>
              <a:rPr lang="en-US" b="1" dirty="0">
                <a:solidFill>
                  <a:srgbClr val="00B050"/>
                </a:solidFill>
              </a:rPr>
              <a:t>Selling Put</a:t>
            </a:r>
          </a:p>
        </p:txBody>
      </p:sp>
      <p:sp>
        <p:nvSpPr>
          <p:cNvPr id="4" name="Content Placeholder 2">
            <a:extLst>
              <a:ext uri="{FF2B5EF4-FFF2-40B4-BE49-F238E27FC236}">
                <a16:creationId xmlns:a16="http://schemas.microsoft.com/office/drawing/2014/main" id="{08DF9CAF-16C9-43DC-9CF3-684AB966A4F5}"/>
              </a:ext>
            </a:extLst>
          </p:cNvPr>
          <p:cNvSpPr txBox="1">
            <a:spLocks/>
          </p:cNvSpPr>
          <p:nvPr/>
        </p:nvSpPr>
        <p:spPr>
          <a:xfrm>
            <a:off x="5264459" y="1289105"/>
            <a:ext cx="6409678" cy="520047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206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206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u="sng" dirty="0"/>
              <a:t>Stock Positions</a:t>
            </a:r>
            <a:r>
              <a:rPr lang="en-US" sz="1800" dirty="0"/>
              <a:t>:</a:t>
            </a:r>
          </a:p>
          <a:p>
            <a:pPr>
              <a:spcBef>
                <a:spcPts val="600"/>
              </a:spcBef>
            </a:pPr>
            <a:r>
              <a:rPr lang="en-US" sz="1800" b="1" dirty="0">
                <a:solidFill>
                  <a:srgbClr val="00B050"/>
                </a:solidFill>
              </a:rPr>
              <a:t>Profit </a:t>
            </a:r>
            <a:r>
              <a:rPr lang="en-US" sz="1800" dirty="0"/>
              <a:t>= current price is above (or below) what you originally bought (or sold) stock</a:t>
            </a:r>
          </a:p>
          <a:p>
            <a:pPr>
              <a:spcBef>
                <a:spcPts val="600"/>
              </a:spcBef>
            </a:pPr>
            <a:r>
              <a:rPr lang="en-US" sz="1800" b="1" dirty="0">
                <a:solidFill>
                  <a:srgbClr val="FF0000"/>
                </a:solidFill>
              </a:rPr>
              <a:t>Loss </a:t>
            </a:r>
            <a:r>
              <a:rPr lang="en-US" sz="1800" dirty="0"/>
              <a:t>= current price is below (or above) what you originally bought (or sold) stock</a:t>
            </a:r>
          </a:p>
          <a:p>
            <a:r>
              <a:rPr lang="en-US" sz="1800" u="sng" dirty="0"/>
              <a:t>Options Positions</a:t>
            </a:r>
            <a:r>
              <a:rPr lang="en-US" sz="1800" dirty="0"/>
              <a:t>:</a:t>
            </a:r>
          </a:p>
          <a:p>
            <a:pPr>
              <a:spcBef>
                <a:spcPts val="600"/>
              </a:spcBef>
            </a:pPr>
            <a:r>
              <a:rPr lang="en-US" sz="1800" i="1" u="sng" dirty="0"/>
              <a:t>Moneyness</a:t>
            </a:r>
            <a:r>
              <a:rPr lang="en-US" sz="1800" i="1" dirty="0"/>
              <a:t>:</a:t>
            </a:r>
            <a:r>
              <a:rPr lang="en-US" sz="1800" dirty="0"/>
              <a:t> In-the-money (ITM) or Out-of-the-money (OTM) </a:t>
            </a:r>
          </a:p>
          <a:p>
            <a:pPr>
              <a:spcBef>
                <a:spcPts val="600"/>
              </a:spcBef>
            </a:pPr>
            <a:r>
              <a:rPr lang="en-US" sz="1800" dirty="0"/>
              <a:t>(ITM) Options result in a </a:t>
            </a:r>
            <a:r>
              <a:rPr lang="en-US" sz="1800" i="1" dirty="0"/>
              <a:t>decision</a:t>
            </a:r>
            <a:r>
              <a:rPr lang="en-US" sz="1800" dirty="0"/>
              <a:t> (buyer)/</a:t>
            </a:r>
            <a:r>
              <a:rPr lang="en-US" sz="1800" i="1" dirty="0"/>
              <a:t>assignment</a:t>
            </a:r>
            <a:r>
              <a:rPr lang="en-US" sz="1800" dirty="0"/>
              <a:t> (seller) upon expiration date</a:t>
            </a:r>
          </a:p>
          <a:p>
            <a:pPr>
              <a:spcBef>
                <a:spcPts val="600"/>
              </a:spcBef>
            </a:pPr>
            <a:r>
              <a:rPr lang="en-US" sz="1800" dirty="0"/>
              <a:t>(OTM) Options result in a </a:t>
            </a:r>
            <a:r>
              <a:rPr lang="en-US" sz="1800" i="1" dirty="0"/>
              <a:t>worthless</a:t>
            </a:r>
            <a:r>
              <a:rPr lang="en-US" sz="1800" dirty="0"/>
              <a:t> contract upon expiration</a:t>
            </a:r>
          </a:p>
          <a:p>
            <a:pPr>
              <a:spcBef>
                <a:spcPts val="600"/>
              </a:spcBef>
            </a:pPr>
            <a:r>
              <a:rPr lang="en-US" sz="1800" i="1" u="sng" dirty="0"/>
              <a:t>Intrinsic Value</a:t>
            </a:r>
            <a:r>
              <a:rPr lang="en-US" sz="1800" i="1" dirty="0"/>
              <a:t>:</a:t>
            </a:r>
            <a:r>
              <a:rPr lang="en-US" sz="1800" dirty="0"/>
              <a:t> amount of money that can be realized by exercising contract then liquidating the resulting position at current market price</a:t>
            </a:r>
          </a:p>
          <a:p>
            <a:pPr>
              <a:spcBef>
                <a:spcPts val="600"/>
              </a:spcBef>
            </a:pPr>
            <a:r>
              <a:rPr lang="en-US" sz="1800" i="1" u="sng" dirty="0"/>
              <a:t>Extrinsic Value</a:t>
            </a:r>
            <a:r>
              <a:rPr lang="en-US" sz="1800" i="1" dirty="0"/>
              <a:t>: </a:t>
            </a:r>
            <a:r>
              <a:rPr lang="en-US" sz="1800" dirty="0"/>
              <a:t>affected by price action, expectations, and </a:t>
            </a:r>
            <a:r>
              <a:rPr lang="en-US" sz="1800" b="1" dirty="0"/>
              <a:t>time decay</a:t>
            </a:r>
          </a:p>
        </p:txBody>
      </p:sp>
    </p:spTree>
    <p:extLst>
      <p:ext uri="{BB962C8B-B14F-4D97-AF65-F5344CB8AC3E}">
        <p14:creationId xmlns:p14="http://schemas.microsoft.com/office/powerpoint/2010/main" val="372218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268EF-D80A-4B9F-945A-B3BC6E0AC977}"/>
              </a:ext>
            </a:extLst>
          </p:cNvPr>
          <p:cNvSpPr>
            <a:spLocks noGrp="1"/>
          </p:cNvSpPr>
          <p:nvPr>
            <p:ph type="title"/>
          </p:nvPr>
        </p:nvSpPr>
        <p:spPr/>
        <p:txBody>
          <a:bodyPr/>
          <a:lstStyle/>
          <a:p>
            <a:r>
              <a:rPr lang="en-US" dirty="0"/>
              <a:t>Options Correlation</a:t>
            </a:r>
          </a:p>
        </p:txBody>
      </p:sp>
      <p:graphicFrame>
        <p:nvGraphicFramePr>
          <p:cNvPr id="4" name="Table 4">
            <a:extLst>
              <a:ext uri="{FF2B5EF4-FFF2-40B4-BE49-F238E27FC236}">
                <a16:creationId xmlns:a16="http://schemas.microsoft.com/office/drawing/2014/main" id="{9641F224-AA8D-41B9-A1D6-BCD3E9B5BE5B}"/>
              </a:ext>
            </a:extLst>
          </p:cNvPr>
          <p:cNvGraphicFramePr>
            <a:graphicFrameLocks noGrp="1"/>
          </p:cNvGraphicFramePr>
          <p:nvPr>
            <p:ph idx="1"/>
            <p:extLst>
              <p:ext uri="{D42A27DB-BD31-4B8C-83A1-F6EECF244321}">
                <p14:modId xmlns:p14="http://schemas.microsoft.com/office/powerpoint/2010/main" val="231324936"/>
              </p:ext>
            </p:extLst>
          </p:nvPr>
        </p:nvGraphicFramePr>
        <p:xfrm>
          <a:off x="1099702" y="1734723"/>
          <a:ext cx="10058397" cy="3245650"/>
        </p:xfrm>
        <a:graphic>
          <a:graphicData uri="http://schemas.openxmlformats.org/drawingml/2006/table">
            <a:tbl>
              <a:tblPr firstRow="1" bandRow="1">
                <a:tableStyleId>{5C22544A-7EE6-4342-B048-85BDC9FD1C3A}</a:tableStyleId>
              </a:tblPr>
              <a:tblGrid>
                <a:gridCol w="1823519">
                  <a:extLst>
                    <a:ext uri="{9D8B030D-6E8A-4147-A177-3AD203B41FA5}">
                      <a16:colId xmlns:a16="http://schemas.microsoft.com/office/drawing/2014/main" val="1170498586"/>
                    </a:ext>
                  </a:extLst>
                </a:gridCol>
                <a:gridCol w="3974840">
                  <a:extLst>
                    <a:ext uri="{9D8B030D-6E8A-4147-A177-3AD203B41FA5}">
                      <a16:colId xmlns:a16="http://schemas.microsoft.com/office/drawing/2014/main" val="1902814306"/>
                    </a:ext>
                  </a:extLst>
                </a:gridCol>
                <a:gridCol w="4260038">
                  <a:extLst>
                    <a:ext uri="{9D8B030D-6E8A-4147-A177-3AD203B41FA5}">
                      <a16:colId xmlns:a16="http://schemas.microsoft.com/office/drawing/2014/main" val="3410460057"/>
                    </a:ext>
                  </a:extLst>
                </a:gridCol>
              </a:tblGrid>
              <a:tr h="370840">
                <a:tc>
                  <a:txBody>
                    <a:bodyPr/>
                    <a:lstStyle/>
                    <a:p>
                      <a:endParaRPr lang="en-US" dirty="0">
                        <a:solidFill>
                          <a:srgbClr val="00206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rgbClr val="002060"/>
                          </a:solidFill>
                        </a:rPr>
                        <a:t>CALLS </a:t>
                      </a:r>
                      <a:r>
                        <a:rPr lang="en-US" b="0" i="1" dirty="0">
                          <a:solidFill>
                            <a:srgbClr val="002060"/>
                          </a:solidFill>
                        </a:rPr>
                        <a:t>(Positively Correlated)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rgbClr val="002060"/>
                          </a:solidFill>
                        </a:rPr>
                        <a:t>PUTS </a:t>
                      </a:r>
                      <a:r>
                        <a:rPr lang="en-US" b="0" i="1" dirty="0">
                          <a:solidFill>
                            <a:srgbClr val="002060"/>
                          </a:solidFill>
                        </a:rPr>
                        <a:t>(Negatively Correlated)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5825808"/>
                  </a:ext>
                </a:extLst>
              </a:tr>
              <a:tr h="1429009">
                <a:tc>
                  <a:txBody>
                    <a:bodyPr/>
                    <a:lstStyle/>
                    <a:p>
                      <a:r>
                        <a:rPr lang="en-US" b="1" dirty="0">
                          <a:solidFill>
                            <a:srgbClr val="002060"/>
                          </a:solidFill>
                        </a:rPr>
                        <a:t>BUY</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718616838"/>
                  </a:ext>
                </a:extLst>
              </a:tr>
              <a:tr h="1445801">
                <a:tc>
                  <a:txBody>
                    <a:bodyPr/>
                    <a:lstStyle/>
                    <a:p>
                      <a:r>
                        <a:rPr lang="en-US" b="1" dirty="0">
                          <a:solidFill>
                            <a:srgbClr val="002060"/>
                          </a:solidFill>
                        </a:rPr>
                        <a:t>SELL</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435395209"/>
                  </a:ext>
                </a:extLst>
              </a:tr>
            </a:tbl>
          </a:graphicData>
        </a:graphic>
      </p:graphicFrame>
      <p:cxnSp>
        <p:nvCxnSpPr>
          <p:cNvPr id="10" name="Straight Connector 9">
            <a:extLst>
              <a:ext uri="{FF2B5EF4-FFF2-40B4-BE49-F238E27FC236}">
                <a16:creationId xmlns:a16="http://schemas.microsoft.com/office/drawing/2014/main" id="{CA62F0B1-0EB6-41C4-8872-F8D56F6B22A1}"/>
              </a:ext>
            </a:extLst>
          </p:cNvPr>
          <p:cNvCxnSpPr>
            <a:cxnSpLocks/>
          </p:cNvCxnSpPr>
          <p:nvPr/>
        </p:nvCxnSpPr>
        <p:spPr>
          <a:xfrm>
            <a:off x="9808033" y="2384495"/>
            <a:ext cx="70912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D7DE339-13EE-4088-A14D-43F5CDF31D4E}"/>
              </a:ext>
            </a:extLst>
          </p:cNvPr>
          <p:cNvCxnSpPr>
            <a:cxnSpLocks/>
          </p:cNvCxnSpPr>
          <p:nvPr/>
        </p:nvCxnSpPr>
        <p:spPr>
          <a:xfrm>
            <a:off x="5452188" y="3587562"/>
            <a:ext cx="70912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611C6A-14DB-4D30-85EF-DACE44DD79BF}"/>
              </a:ext>
            </a:extLst>
          </p:cNvPr>
          <p:cNvCxnSpPr>
            <a:cxnSpLocks/>
          </p:cNvCxnSpPr>
          <p:nvPr/>
        </p:nvCxnSpPr>
        <p:spPr>
          <a:xfrm>
            <a:off x="9952088" y="4067927"/>
            <a:ext cx="70912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102A686-1FF7-4736-A4C6-3894C5AC2D8B}"/>
              </a:ext>
            </a:extLst>
          </p:cNvPr>
          <p:cNvSpPr txBox="1"/>
          <p:nvPr/>
        </p:nvSpPr>
        <p:spPr>
          <a:xfrm>
            <a:off x="2962468" y="2037514"/>
            <a:ext cx="3918858" cy="1477328"/>
          </a:xfrm>
          <a:prstGeom prst="rect">
            <a:avLst/>
          </a:prstGeom>
          <a:noFill/>
        </p:spPr>
        <p:txBody>
          <a:bodyPr wrap="square" rtlCol="0">
            <a:spAutoFit/>
          </a:bodyPr>
          <a:lstStyle/>
          <a:p>
            <a:r>
              <a:rPr lang="en-US" dirty="0">
                <a:solidFill>
                  <a:srgbClr val="002060"/>
                </a:solidFill>
              </a:rPr>
              <a:t>Long position</a:t>
            </a:r>
          </a:p>
          <a:p>
            <a:r>
              <a:rPr lang="en-US" dirty="0">
                <a:solidFill>
                  <a:srgbClr val="002060"/>
                </a:solidFill>
              </a:rPr>
              <a:t>Right to Buy </a:t>
            </a:r>
          </a:p>
          <a:p>
            <a:r>
              <a:rPr lang="en-US" dirty="0">
                <a:solidFill>
                  <a:srgbClr val="002060"/>
                </a:solidFill>
              </a:rPr>
              <a:t>Bullish Bet</a:t>
            </a:r>
          </a:p>
          <a:p>
            <a:r>
              <a:rPr lang="en-US" dirty="0">
                <a:solidFill>
                  <a:srgbClr val="002060"/>
                </a:solidFill>
              </a:rPr>
              <a:t>Losses Capped</a:t>
            </a:r>
          </a:p>
          <a:p>
            <a:r>
              <a:rPr lang="en-US" dirty="0">
                <a:solidFill>
                  <a:srgbClr val="002060"/>
                </a:solidFill>
              </a:rPr>
              <a:t>Profit Unlimited</a:t>
            </a:r>
          </a:p>
        </p:txBody>
      </p:sp>
      <p:cxnSp>
        <p:nvCxnSpPr>
          <p:cNvPr id="25" name="Straight Connector 24">
            <a:extLst>
              <a:ext uri="{FF2B5EF4-FFF2-40B4-BE49-F238E27FC236}">
                <a16:creationId xmlns:a16="http://schemas.microsoft.com/office/drawing/2014/main" id="{CC41F935-8F56-407D-BDA8-FB34676785FE}"/>
              </a:ext>
            </a:extLst>
          </p:cNvPr>
          <p:cNvCxnSpPr>
            <a:cxnSpLocks/>
          </p:cNvCxnSpPr>
          <p:nvPr/>
        </p:nvCxnSpPr>
        <p:spPr>
          <a:xfrm>
            <a:off x="5452188" y="2788030"/>
            <a:ext cx="70912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0E19AA1-CB82-43BF-B8FC-5E05CDC9E0BB}"/>
              </a:ext>
            </a:extLst>
          </p:cNvPr>
          <p:cNvCxnSpPr>
            <a:cxnSpLocks/>
          </p:cNvCxnSpPr>
          <p:nvPr/>
        </p:nvCxnSpPr>
        <p:spPr>
          <a:xfrm flipV="1">
            <a:off x="6161315" y="2285830"/>
            <a:ext cx="447871" cy="5022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73355AE-0E75-4FFE-80AF-CE6EEE012D07}"/>
              </a:ext>
            </a:extLst>
          </p:cNvPr>
          <p:cNvSpPr txBox="1"/>
          <p:nvPr/>
        </p:nvSpPr>
        <p:spPr>
          <a:xfrm>
            <a:off x="2962468" y="3493964"/>
            <a:ext cx="3918858" cy="1477328"/>
          </a:xfrm>
          <a:prstGeom prst="rect">
            <a:avLst/>
          </a:prstGeom>
          <a:noFill/>
        </p:spPr>
        <p:txBody>
          <a:bodyPr wrap="square" rtlCol="0">
            <a:spAutoFit/>
          </a:bodyPr>
          <a:lstStyle/>
          <a:p>
            <a:r>
              <a:rPr lang="en-US" dirty="0">
                <a:solidFill>
                  <a:srgbClr val="002060"/>
                </a:solidFill>
              </a:rPr>
              <a:t>Short position</a:t>
            </a:r>
          </a:p>
          <a:p>
            <a:r>
              <a:rPr lang="en-US" dirty="0">
                <a:solidFill>
                  <a:srgbClr val="002060"/>
                </a:solidFill>
              </a:rPr>
              <a:t>Obligation to sell shares</a:t>
            </a:r>
          </a:p>
          <a:p>
            <a:r>
              <a:rPr lang="en-US" dirty="0">
                <a:solidFill>
                  <a:srgbClr val="002060"/>
                </a:solidFill>
              </a:rPr>
              <a:t>Bearish Bet</a:t>
            </a:r>
          </a:p>
          <a:p>
            <a:pPr lvl="0" defTabSz="914400">
              <a:defRPr/>
            </a:pPr>
            <a:r>
              <a:rPr lang="en-US" dirty="0">
                <a:solidFill>
                  <a:srgbClr val="002060"/>
                </a:solidFill>
              </a:rPr>
              <a:t>Losses Unlimited</a:t>
            </a:r>
          </a:p>
          <a:p>
            <a:r>
              <a:rPr lang="en-US" dirty="0">
                <a:solidFill>
                  <a:srgbClr val="002060"/>
                </a:solidFill>
              </a:rPr>
              <a:t>Profit Capped at premium sold</a:t>
            </a:r>
          </a:p>
        </p:txBody>
      </p:sp>
      <p:cxnSp>
        <p:nvCxnSpPr>
          <p:cNvPr id="35" name="Straight Arrow Connector 34">
            <a:extLst>
              <a:ext uri="{FF2B5EF4-FFF2-40B4-BE49-F238E27FC236}">
                <a16:creationId xmlns:a16="http://schemas.microsoft.com/office/drawing/2014/main" id="{315395D9-6782-4EAF-B670-4B8F319307BD}"/>
              </a:ext>
            </a:extLst>
          </p:cNvPr>
          <p:cNvCxnSpPr>
            <a:cxnSpLocks/>
          </p:cNvCxnSpPr>
          <p:nvPr/>
        </p:nvCxnSpPr>
        <p:spPr>
          <a:xfrm>
            <a:off x="6161315" y="3587562"/>
            <a:ext cx="466531" cy="4773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19C1F15-2945-421F-9796-4AAD4A1509EB}"/>
              </a:ext>
            </a:extLst>
          </p:cNvPr>
          <p:cNvSpPr txBox="1"/>
          <p:nvPr/>
        </p:nvSpPr>
        <p:spPr>
          <a:xfrm>
            <a:off x="6972802" y="2037514"/>
            <a:ext cx="4274034" cy="1477328"/>
          </a:xfrm>
          <a:prstGeom prst="rect">
            <a:avLst/>
          </a:prstGeom>
          <a:noFill/>
        </p:spPr>
        <p:txBody>
          <a:bodyPr wrap="square" rtlCol="0">
            <a:spAutoFit/>
          </a:bodyPr>
          <a:lstStyle/>
          <a:p>
            <a:r>
              <a:rPr lang="en-US" dirty="0">
                <a:solidFill>
                  <a:srgbClr val="002060"/>
                </a:solidFill>
              </a:rPr>
              <a:t>Long position</a:t>
            </a:r>
          </a:p>
          <a:p>
            <a:r>
              <a:rPr lang="en-US" dirty="0">
                <a:solidFill>
                  <a:srgbClr val="002060"/>
                </a:solidFill>
              </a:rPr>
              <a:t>Right to Sell</a:t>
            </a:r>
          </a:p>
          <a:p>
            <a:r>
              <a:rPr lang="en-US" dirty="0">
                <a:solidFill>
                  <a:srgbClr val="002060"/>
                </a:solidFill>
              </a:rPr>
              <a:t>Bearish Bet</a:t>
            </a:r>
          </a:p>
          <a:p>
            <a:r>
              <a:rPr lang="en-US" dirty="0">
                <a:solidFill>
                  <a:srgbClr val="002060"/>
                </a:solidFill>
              </a:rPr>
              <a:t>Losses Capped</a:t>
            </a:r>
          </a:p>
          <a:p>
            <a:r>
              <a:rPr lang="en-US" dirty="0">
                <a:solidFill>
                  <a:srgbClr val="002060"/>
                </a:solidFill>
              </a:rPr>
              <a:t>Profit Unlimited</a:t>
            </a:r>
          </a:p>
        </p:txBody>
      </p:sp>
      <p:cxnSp>
        <p:nvCxnSpPr>
          <p:cNvPr id="38" name="Straight Arrow Connector 37">
            <a:extLst>
              <a:ext uri="{FF2B5EF4-FFF2-40B4-BE49-F238E27FC236}">
                <a16:creationId xmlns:a16="http://schemas.microsoft.com/office/drawing/2014/main" id="{9ADD34F9-04D0-4ED1-B34D-F67B1AB8B0F4}"/>
              </a:ext>
            </a:extLst>
          </p:cNvPr>
          <p:cNvCxnSpPr>
            <a:cxnSpLocks/>
          </p:cNvCxnSpPr>
          <p:nvPr/>
        </p:nvCxnSpPr>
        <p:spPr>
          <a:xfrm>
            <a:off x="10517160" y="2394285"/>
            <a:ext cx="466531" cy="4773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608CAE8-0783-4CA9-A52A-7787FE733707}"/>
              </a:ext>
            </a:extLst>
          </p:cNvPr>
          <p:cNvSpPr txBox="1"/>
          <p:nvPr/>
        </p:nvSpPr>
        <p:spPr>
          <a:xfrm>
            <a:off x="6972802" y="3535102"/>
            <a:ext cx="4274034" cy="1477328"/>
          </a:xfrm>
          <a:prstGeom prst="rect">
            <a:avLst/>
          </a:prstGeom>
          <a:noFill/>
        </p:spPr>
        <p:txBody>
          <a:bodyPr wrap="square" rtlCol="0">
            <a:spAutoFit/>
          </a:bodyPr>
          <a:lstStyle/>
          <a:p>
            <a:r>
              <a:rPr lang="en-US" dirty="0">
                <a:solidFill>
                  <a:srgbClr val="002060"/>
                </a:solidFill>
              </a:rPr>
              <a:t>Short position</a:t>
            </a:r>
          </a:p>
          <a:p>
            <a:r>
              <a:rPr lang="en-US" dirty="0">
                <a:solidFill>
                  <a:srgbClr val="002060"/>
                </a:solidFill>
              </a:rPr>
              <a:t>Obligation to buy shares</a:t>
            </a:r>
          </a:p>
          <a:p>
            <a:r>
              <a:rPr lang="en-US" dirty="0">
                <a:solidFill>
                  <a:srgbClr val="002060"/>
                </a:solidFill>
              </a:rPr>
              <a:t>Bullish Bet</a:t>
            </a:r>
          </a:p>
          <a:p>
            <a:pPr lvl="0" defTabSz="914400">
              <a:defRPr/>
            </a:pPr>
            <a:r>
              <a:rPr lang="en-US" dirty="0">
                <a:solidFill>
                  <a:srgbClr val="002060"/>
                </a:solidFill>
              </a:rPr>
              <a:t>Losses Unlimited to total capital </a:t>
            </a:r>
          </a:p>
          <a:p>
            <a:r>
              <a:rPr lang="en-US" dirty="0">
                <a:solidFill>
                  <a:srgbClr val="002060"/>
                </a:solidFill>
              </a:rPr>
              <a:t>Profit Capped at premium sold</a:t>
            </a:r>
          </a:p>
        </p:txBody>
      </p:sp>
      <p:cxnSp>
        <p:nvCxnSpPr>
          <p:cNvPr id="40" name="Straight Arrow Connector 39">
            <a:extLst>
              <a:ext uri="{FF2B5EF4-FFF2-40B4-BE49-F238E27FC236}">
                <a16:creationId xmlns:a16="http://schemas.microsoft.com/office/drawing/2014/main" id="{E24BCD4D-2EEA-46AB-B0C2-6215AA7F7F1E}"/>
              </a:ext>
            </a:extLst>
          </p:cNvPr>
          <p:cNvCxnSpPr>
            <a:cxnSpLocks/>
          </p:cNvCxnSpPr>
          <p:nvPr/>
        </p:nvCxnSpPr>
        <p:spPr>
          <a:xfrm flipV="1">
            <a:off x="10661215" y="3578955"/>
            <a:ext cx="431083" cy="4889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BCA3A84-1223-431D-B6C8-1AE424C5FF11}"/>
              </a:ext>
            </a:extLst>
          </p:cNvPr>
          <p:cNvSpPr txBox="1"/>
          <p:nvPr/>
        </p:nvSpPr>
        <p:spPr>
          <a:xfrm>
            <a:off x="5647674" y="3636280"/>
            <a:ext cx="569167" cy="369332"/>
          </a:xfrm>
          <a:prstGeom prst="rect">
            <a:avLst/>
          </a:prstGeom>
          <a:noFill/>
        </p:spPr>
        <p:txBody>
          <a:bodyPr wrap="square" rtlCol="0">
            <a:spAutoFit/>
          </a:bodyPr>
          <a:lstStyle/>
          <a:p>
            <a:r>
              <a:rPr lang="en-US" dirty="0">
                <a:solidFill>
                  <a:srgbClr val="00B050"/>
                </a:solidFill>
              </a:rPr>
              <a:t>$$$</a:t>
            </a:r>
          </a:p>
        </p:txBody>
      </p:sp>
      <p:sp>
        <p:nvSpPr>
          <p:cNvPr id="43" name="TextBox 42">
            <a:extLst>
              <a:ext uri="{FF2B5EF4-FFF2-40B4-BE49-F238E27FC236}">
                <a16:creationId xmlns:a16="http://schemas.microsoft.com/office/drawing/2014/main" id="{7ED6839E-B9B6-4671-8F43-0970C86EA1FC}"/>
              </a:ext>
            </a:extLst>
          </p:cNvPr>
          <p:cNvSpPr txBox="1"/>
          <p:nvPr/>
        </p:nvSpPr>
        <p:spPr>
          <a:xfrm>
            <a:off x="10060907" y="2463806"/>
            <a:ext cx="569167" cy="369332"/>
          </a:xfrm>
          <a:prstGeom prst="rect">
            <a:avLst/>
          </a:prstGeom>
          <a:noFill/>
        </p:spPr>
        <p:txBody>
          <a:bodyPr wrap="square" rtlCol="0">
            <a:spAutoFit/>
          </a:bodyPr>
          <a:lstStyle/>
          <a:p>
            <a:r>
              <a:rPr lang="en-US" dirty="0">
                <a:solidFill>
                  <a:srgbClr val="00B050"/>
                </a:solidFill>
              </a:rPr>
              <a:t>$$$</a:t>
            </a:r>
          </a:p>
        </p:txBody>
      </p:sp>
      <p:sp>
        <p:nvSpPr>
          <p:cNvPr id="44" name="TextBox 43">
            <a:extLst>
              <a:ext uri="{FF2B5EF4-FFF2-40B4-BE49-F238E27FC236}">
                <a16:creationId xmlns:a16="http://schemas.microsoft.com/office/drawing/2014/main" id="{B9799065-542E-456F-AA62-247144D524A5}"/>
              </a:ext>
            </a:extLst>
          </p:cNvPr>
          <p:cNvSpPr txBox="1"/>
          <p:nvPr/>
        </p:nvSpPr>
        <p:spPr>
          <a:xfrm>
            <a:off x="5604591" y="2331384"/>
            <a:ext cx="569167" cy="369332"/>
          </a:xfrm>
          <a:prstGeom prst="rect">
            <a:avLst/>
          </a:prstGeom>
          <a:noFill/>
        </p:spPr>
        <p:txBody>
          <a:bodyPr wrap="square" rtlCol="0">
            <a:spAutoFit/>
          </a:bodyPr>
          <a:lstStyle/>
          <a:p>
            <a:r>
              <a:rPr lang="en-US" dirty="0">
                <a:solidFill>
                  <a:schemeClr val="tx1">
                    <a:lumMod val="50000"/>
                  </a:schemeClr>
                </a:solidFill>
              </a:rPr>
              <a:t>$$$</a:t>
            </a:r>
          </a:p>
        </p:txBody>
      </p:sp>
      <p:sp>
        <p:nvSpPr>
          <p:cNvPr id="45" name="TextBox 44">
            <a:extLst>
              <a:ext uri="{FF2B5EF4-FFF2-40B4-BE49-F238E27FC236}">
                <a16:creationId xmlns:a16="http://schemas.microsoft.com/office/drawing/2014/main" id="{46F1E1A6-D30B-42E7-996D-64B3740D6F87}"/>
              </a:ext>
            </a:extLst>
          </p:cNvPr>
          <p:cNvSpPr txBox="1"/>
          <p:nvPr/>
        </p:nvSpPr>
        <p:spPr>
          <a:xfrm>
            <a:off x="10175110" y="3658265"/>
            <a:ext cx="569167" cy="369332"/>
          </a:xfrm>
          <a:prstGeom prst="rect">
            <a:avLst/>
          </a:prstGeom>
          <a:noFill/>
        </p:spPr>
        <p:txBody>
          <a:bodyPr wrap="square" rtlCol="0">
            <a:spAutoFit/>
          </a:bodyPr>
          <a:lstStyle/>
          <a:p>
            <a:r>
              <a:rPr lang="en-US" dirty="0">
                <a:solidFill>
                  <a:schemeClr val="tx1">
                    <a:lumMod val="50000"/>
                  </a:schemeClr>
                </a:solidFill>
              </a:rPr>
              <a:t>$$$</a:t>
            </a:r>
          </a:p>
        </p:txBody>
      </p:sp>
      <p:sp>
        <p:nvSpPr>
          <p:cNvPr id="48" name="TextBox 47">
            <a:extLst>
              <a:ext uri="{FF2B5EF4-FFF2-40B4-BE49-F238E27FC236}">
                <a16:creationId xmlns:a16="http://schemas.microsoft.com/office/drawing/2014/main" id="{F02260EA-6701-41B6-B79A-2AA29C22071F}"/>
              </a:ext>
            </a:extLst>
          </p:cNvPr>
          <p:cNvSpPr txBox="1"/>
          <p:nvPr/>
        </p:nvSpPr>
        <p:spPr>
          <a:xfrm>
            <a:off x="-1" y="5379868"/>
            <a:ext cx="12191999" cy="369332"/>
          </a:xfrm>
          <a:prstGeom prst="rect">
            <a:avLst/>
          </a:prstGeom>
          <a:noFill/>
        </p:spPr>
        <p:txBody>
          <a:bodyPr wrap="square" rtlCol="0">
            <a:spAutoFit/>
          </a:bodyPr>
          <a:lstStyle/>
          <a:p>
            <a:pPr algn="ctr"/>
            <a:r>
              <a:rPr lang="en-US" dirty="0">
                <a:solidFill>
                  <a:srgbClr val="002060"/>
                </a:solidFill>
              </a:rPr>
              <a:t>Buy a Call, Buy a Put, Sell a Call, or Sell a Put are all types of </a:t>
            </a:r>
            <a:r>
              <a:rPr lang="en-US" i="1" dirty="0">
                <a:solidFill>
                  <a:srgbClr val="002060"/>
                </a:solidFill>
              </a:rPr>
              <a:t>single-leg options</a:t>
            </a:r>
            <a:r>
              <a:rPr lang="en-US" dirty="0">
                <a:solidFill>
                  <a:srgbClr val="002060"/>
                </a:solidFill>
              </a:rPr>
              <a:t>.</a:t>
            </a:r>
          </a:p>
        </p:txBody>
      </p:sp>
    </p:spTree>
    <p:extLst>
      <p:ext uri="{BB962C8B-B14F-4D97-AF65-F5344CB8AC3E}">
        <p14:creationId xmlns:p14="http://schemas.microsoft.com/office/powerpoint/2010/main" val="317378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9">
                                            <p:txEl>
                                              <p:pRg st="2" end="2"/>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9">
                                            <p:txEl>
                                              <p:pRg st="3" end="3"/>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9">
                                            <p:txEl>
                                              <p:pRg st="4" end="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2" grpId="0"/>
      <p:bldP spid="43" grpId="0"/>
      <p:bldP spid="44" grpId="0"/>
      <p:bldP spid="45"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C3F06-97DB-4865-9DEC-B8D5967AEFE2}"/>
              </a:ext>
            </a:extLst>
          </p:cNvPr>
          <p:cNvSpPr>
            <a:spLocks noGrp="1"/>
          </p:cNvSpPr>
          <p:nvPr>
            <p:ph type="title"/>
          </p:nvPr>
        </p:nvSpPr>
        <p:spPr/>
        <p:txBody>
          <a:bodyPr/>
          <a:lstStyle/>
          <a:p>
            <a:r>
              <a:rPr lang="en-US" dirty="0"/>
              <a:t>Option Contract Components</a:t>
            </a:r>
          </a:p>
        </p:txBody>
      </p:sp>
      <p:graphicFrame>
        <p:nvGraphicFramePr>
          <p:cNvPr id="4" name="Table 4">
            <a:extLst>
              <a:ext uri="{FF2B5EF4-FFF2-40B4-BE49-F238E27FC236}">
                <a16:creationId xmlns:a16="http://schemas.microsoft.com/office/drawing/2014/main" id="{A7F218FD-1118-454F-99AA-593823FC9738}"/>
              </a:ext>
            </a:extLst>
          </p:cNvPr>
          <p:cNvGraphicFramePr>
            <a:graphicFrameLocks noGrp="1"/>
          </p:cNvGraphicFramePr>
          <p:nvPr>
            <p:ph idx="1"/>
            <p:extLst>
              <p:ext uri="{D42A27DB-BD31-4B8C-83A1-F6EECF244321}">
                <p14:modId xmlns:p14="http://schemas.microsoft.com/office/powerpoint/2010/main" val="3102465743"/>
              </p:ext>
            </p:extLst>
          </p:nvPr>
        </p:nvGraphicFramePr>
        <p:xfrm>
          <a:off x="1096963" y="1422400"/>
          <a:ext cx="10058400" cy="3134360"/>
        </p:xfrm>
        <a:graphic>
          <a:graphicData uri="http://schemas.openxmlformats.org/drawingml/2006/table">
            <a:tbl>
              <a:tblPr firstRow="1" bandRow="1">
                <a:tableStyleId>{5C22544A-7EE6-4342-B048-85BDC9FD1C3A}</a:tableStyleId>
              </a:tblPr>
              <a:tblGrid>
                <a:gridCol w="2178082">
                  <a:extLst>
                    <a:ext uri="{9D8B030D-6E8A-4147-A177-3AD203B41FA5}">
                      <a16:colId xmlns:a16="http://schemas.microsoft.com/office/drawing/2014/main" val="3592594440"/>
                    </a:ext>
                  </a:extLst>
                </a:gridCol>
                <a:gridCol w="7880318">
                  <a:extLst>
                    <a:ext uri="{9D8B030D-6E8A-4147-A177-3AD203B41FA5}">
                      <a16:colId xmlns:a16="http://schemas.microsoft.com/office/drawing/2014/main" val="1215700172"/>
                    </a:ext>
                  </a:extLst>
                </a:gridCol>
              </a:tblGrid>
              <a:tr h="370840">
                <a:tc>
                  <a:txBody>
                    <a:bodyPr/>
                    <a:lstStyle/>
                    <a:p>
                      <a:r>
                        <a:rPr lang="en-US" dirty="0">
                          <a:solidFill>
                            <a:srgbClr val="002060"/>
                          </a:solidFill>
                        </a:rPr>
                        <a:t>Term</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Definition</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3917879"/>
                  </a:ext>
                </a:extLst>
              </a:tr>
              <a:tr h="370840">
                <a:tc>
                  <a:txBody>
                    <a:bodyPr/>
                    <a:lstStyle/>
                    <a:p>
                      <a:r>
                        <a:rPr lang="en-US" dirty="0">
                          <a:solidFill>
                            <a:srgbClr val="002060"/>
                          </a:solidFill>
                        </a:rPr>
                        <a:t>Underlying Asset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A </a:t>
                      </a:r>
                      <a:r>
                        <a:rPr lang="en-US" b="1" i="1" dirty="0">
                          <a:solidFill>
                            <a:srgbClr val="FF0000"/>
                          </a:solidFill>
                        </a:rPr>
                        <a:t>stock, ETF, index, or commodity </a:t>
                      </a:r>
                      <a:r>
                        <a:rPr lang="en-US" dirty="0">
                          <a:solidFill>
                            <a:srgbClr val="002060"/>
                          </a:solidFill>
                        </a:rPr>
                        <a:t>in which the option is derived from</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3716900"/>
                  </a:ext>
                </a:extLst>
              </a:tr>
              <a:tr h="370840">
                <a:tc>
                  <a:txBody>
                    <a:bodyPr/>
                    <a:lstStyle/>
                    <a:p>
                      <a:r>
                        <a:rPr lang="en-US" dirty="0">
                          <a:solidFill>
                            <a:srgbClr val="002060"/>
                          </a:solidFill>
                        </a:rPr>
                        <a:t>Strike Price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The </a:t>
                      </a:r>
                      <a:r>
                        <a:rPr lang="en-US" b="1" i="1" dirty="0">
                          <a:solidFill>
                            <a:srgbClr val="FF0000"/>
                          </a:solidFill>
                        </a:rPr>
                        <a:t>specific price </a:t>
                      </a:r>
                      <a:r>
                        <a:rPr lang="en-US" dirty="0">
                          <a:solidFill>
                            <a:srgbClr val="002060"/>
                          </a:solidFill>
                        </a:rPr>
                        <a:t>that defines the value to be exchanged if the option is exercised</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336098"/>
                  </a:ext>
                </a:extLst>
              </a:tr>
              <a:tr h="370840">
                <a:tc>
                  <a:txBody>
                    <a:bodyPr/>
                    <a:lstStyle/>
                    <a:p>
                      <a:r>
                        <a:rPr lang="en-US" dirty="0">
                          <a:solidFill>
                            <a:srgbClr val="002060"/>
                          </a:solidFill>
                        </a:rPr>
                        <a:t>Option Type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i="1" dirty="0">
                          <a:solidFill>
                            <a:srgbClr val="FF0000"/>
                          </a:solidFill>
                        </a:rPr>
                        <a:t>Call, Put </a:t>
                      </a:r>
                      <a:r>
                        <a:rPr lang="en-US" dirty="0">
                          <a:solidFill>
                            <a:srgbClr val="002060"/>
                          </a:solidFill>
                        </a:rPr>
                        <a:t>or a combination (spreads)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2305063"/>
                  </a:ext>
                </a:extLst>
              </a:tr>
              <a:tr h="370840">
                <a:tc>
                  <a:txBody>
                    <a:bodyPr/>
                    <a:lstStyle/>
                    <a:p>
                      <a:r>
                        <a:rPr lang="en-US" dirty="0">
                          <a:solidFill>
                            <a:srgbClr val="002060"/>
                          </a:solidFill>
                        </a:rPr>
                        <a:t>Expiration Date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The </a:t>
                      </a:r>
                      <a:r>
                        <a:rPr lang="en-US" b="1" i="1" dirty="0">
                          <a:solidFill>
                            <a:srgbClr val="FF0000"/>
                          </a:solidFill>
                        </a:rPr>
                        <a:t>specified date </a:t>
                      </a:r>
                      <a:r>
                        <a:rPr lang="en-US" dirty="0">
                          <a:solidFill>
                            <a:srgbClr val="002060"/>
                          </a:solidFill>
                        </a:rPr>
                        <a:t>by which the options contract is finished or completed</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025198"/>
                  </a:ext>
                </a:extLst>
              </a:tr>
              <a:tr h="370840">
                <a:tc>
                  <a:txBody>
                    <a:bodyPr/>
                    <a:lstStyle/>
                    <a:p>
                      <a:r>
                        <a:rPr lang="en-US" dirty="0">
                          <a:solidFill>
                            <a:srgbClr val="002060"/>
                          </a:solidFill>
                        </a:rPr>
                        <a:t>Premium</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The </a:t>
                      </a:r>
                      <a:r>
                        <a:rPr lang="en-US" b="1" i="1" dirty="0">
                          <a:solidFill>
                            <a:srgbClr val="FF0000"/>
                          </a:solidFill>
                        </a:rPr>
                        <a:t>amount of payment </a:t>
                      </a:r>
                      <a:r>
                        <a:rPr lang="en-US" dirty="0">
                          <a:solidFill>
                            <a:srgbClr val="002060"/>
                          </a:solidFill>
                        </a:rPr>
                        <a:t>made when a trade is initiated </a:t>
                      </a:r>
                    </a:p>
                    <a:p>
                      <a:r>
                        <a:rPr lang="en-US" dirty="0">
                          <a:solidFill>
                            <a:srgbClr val="002060"/>
                          </a:solidFill>
                        </a:rPr>
                        <a:t>The price an option </a:t>
                      </a:r>
                      <a:r>
                        <a:rPr lang="en-US" b="1" i="1" dirty="0">
                          <a:solidFill>
                            <a:srgbClr val="FF0000"/>
                          </a:solidFill>
                        </a:rPr>
                        <a:t>buyer pays </a:t>
                      </a:r>
                      <a:r>
                        <a:rPr lang="en-US" dirty="0">
                          <a:solidFill>
                            <a:srgbClr val="002060"/>
                          </a:solidFill>
                        </a:rPr>
                        <a:t>and the amount an option </a:t>
                      </a:r>
                      <a:r>
                        <a:rPr lang="en-US" b="1" i="1" dirty="0">
                          <a:solidFill>
                            <a:srgbClr val="FF0000"/>
                          </a:solidFill>
                        </a:rPr>
                        <a:t>seller receives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6770488"/>
                  </a:ext>
                </a:extLst>
              </a:tr>
              <a:tr h="370840">
                <a:tc>
                  <a:txBody>
                    <a:bodyPr/>
                    <a:lstStyle/>
                    <a:p>
                      <a:r>
                        <a:rPr lang="en-US" dirty="0">
                          <a:solidFill>
                            <a:srgbClr val="002060"/>
                          </a:solidFill>
                        </a:rPr>
                        <a:t>Quantity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US" b="0" i="0" dirty="0">
                          <a:solidFill>
                            <a:srgbClr val="002060"/>
                          </a:solidFill>
                        </a:rPr>
                        <a:t>Amount of </a:t>
                      </a:r>
                      <a:r>
                        <a:rPr lang="en-US" b="1" i="1" dirty="0">
                          <a:solidFill>
                            <a:srgbClr val="FF0000"/>
                          </a:solidFill>
                        </a:rPr>
                        <a:t>contracts</a:t>
                      </a:r>
                      <a:r>
                        <a:rPr lang="en-US" b="0" i="0" dirty="0">
                          <a:solidFill>
                            <a:srgbClr val="002060"/>
                          </a:solidFill>
                        </a:rPr>
                        <a:t> bought/paid (+) or sold/credited (-)</a:t>
                      </a:r>
                    </a:p>
                    <a:p>
                      <a:r>
                        <a:rPr lang="en-US" b="1" i="1" dirty="0">
                          <a:solidFill>
                            <a:srgbClr val="002060"/>
                          </a:solidFill>
                        </a:rPr>
                        <a:t>Note: contracts come in </a:t>
                      </a:r>
                      <a:r>
                        <a:rPr lang="en-US" b="1" i="1" dirty="0">
                          <a:solidFill>
                            <a:srgbClr val="FF0000"/>
                          </a:solidFill>
                        </a:rPr>
                        <a:t>100 shares per contract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522697556"/>
                  </a:ext>
                </a:extLst>
              </a:tr>
            </a:tbl>
          </a:graphicData>
        </a:graphic>
      </p:graphicFrame>
      <p:sp>
        <p:nvSpPr>
          <p:cNvPr id="6" name="TextBox 5">
            <a:extLst>
              <a:ext uri="{FF2B5EF4-FFF2-40B4-BE49-F238E27FC236}">
                <a16:creationId xmlns:a16="http://schemas.microsoft.com/office/drawing/2014/main" id="{55C7AABA-EA8B-4FC2-9B39-12531CC2B9CC}"/>
              </a:ext>
            </a:extLst>
          </p:cNvPr>
          <p:cNvSpPr txBox="1"/>
          <p:nvPr/>
        </p:nvSpPr>
        <p:spPr>
          <a:xfrm>
            <a:off x="0" y="4618653"/>
            <a:ext cx="12192000" cy="707886"/>
          </a:xfrm>
          <a:prstGeom prst="rect">
            <a:avLst/>
          </a:prstGeom>
          <a:noFill/>
        </p:spPr>
        <p:txBody>
          <a:bodyPr wrap="square" rtlCol="0">
            <a:spAutoFit/>
          </a:bodyPr>
          <a:lstStyle/>
          <a:p>
            <a:pPr algn="ctr"/>
            <a:r>
              <a:rPr lang="en-US" sz="4000" dirty="0">
                <a:solidFill>
                  <a:srgbClr val="002060"/>
                </a:solidFill>
              </a:rPr>
              <a:t>-2 @ ($0.75) XYZ 200401 38C</a:t>
            </a:r>
          </a:p>
        </p:txBody>
      </p:sp>
      <p:sp>
        <p:nvSpPr>
          <p:cNvPr id="7" name="TextBox 6">
            <a:extLst>
              <a:ext uri="{FF2B5EF4-FFF2-40B4-BE49-F238E27FC236}">
                <a16:creationId xmlns:a16="http://schemas.microsoft.com/office/drawing/2014/main" id="{58DC378C-A04D-4740-8593-88C8D9C23044}"/>
              </a:ext>
            </a:extLst>
          </p:cNvPr>
          <p:cNvSpPr txBox="1"/>
          <p:nvPr/>
        </p:nvSpPr>
        <p:spPr>
          <a:xfrm>
            <a:off x="2398437" y="5416076"/>
            <a:ext cx="1446245" cy="523220"/>
          </a:xfrm>
          <a:prstGeom prst="rect">
            <a:avLst/>
          </a:prstGeom>
          <a:noFill/>
        </p:spPr>
        <p:txBody>
          <a:bodyPr wrap="square" rtlCol="0">
            <a:spAutoFit/>
          </a:bodyPr>
          <a:lstStyle/>
          <a:p>
            <a:r>
              <a:rPr lang="en-US" sz="1400" dirty="0">
                <a:solidFill>
                  <a:srgbClr val="002060"/>
                </a:solidFill>
              </a:rPr>
              <a:t>Quantity:</a:t>
            </a:r>
          </a:p>
          <a:p>
            <a:r>
              <a:rPr lang="en-US" sz="1400" dirty="0">
                <a:solidFill>
                  <a:srgbClr val="002060"/>
                </a:solidFill>
              </a:rPr>
              <a:t>Sold 2 contracts</a:t>
            </a:r>
          </a:p>
        </p:txBody>
      </p:sp>
      <p:sp>
        <p:nvSpPr>
          <p:cNvPr id="8" name="TextBox 7">
            <a:extLst>
              <a:ext uri="{FF2B5EF4-FFF2-40B4-BE49-F238E27FC236}">
                <a16:creationId xmlns:a16="http://schemas.microsoft.com/office/drawing/2014/main" id="{D4C6C935-2A8A-4710-B704-DA9E4D786022}"/>
              </a:ext>
            </a:extLst>
          </p:cNvPr>
          <p:cNvSpPr txBox="1"/>
          <p:nvPr/>
        </p:nvSpPr>
        <p:spPr>
          <a:xfrm>
            <a:off x="3765625" y="5416076"/>
            <a:ext cx="1957546" cy="523220"/>
          </a:xfrm>
          <a:prstGeom prst="rect">
            <a:avLst/>
          </a:prstGeom>
          <a:noFill/>
        </p:spPr>
        <p:txBody>
          <a:bodyPr wrap="square" rtlCol="0">
            <a:spAutoFit/>
          </a:bodyPr>
          <a:lstStyle/>
          <a:p>
            <a:r>
              <a:rPr lang="en-US" sz="1400" dirty="0">
                <a:solidFill>
                  <a:srgbClr val="002060"/>
                </a:solidFill>
              </a:rPr>
              <a:t>Premium:</a:t>
            </a:r>
          </a:p>
          <a:p>
            <a:r>
              <a:rPr lang="en-US" sz="1400" dirty="0">
                <a:solidFill>
                  <a:srgbClr val="002060"/>
                </a:solidFill>
              </a:rPr>
              <a:t>Receives 75 cents/share  </a:t>
            </a:r>
          </a:p>
        </p:txBody>
      </p:sp>
      <p:sp>
        <p:nvSpPr>
          <p:cNvPr id="9" name="TextBox 8">
            <a:extLst>
              <a:ext uri="{FF2B5EF4-FFF2-40B4-BE49-F238E27FC236}">
                <a16:creationId xmlns:a16="http://schemas.microsoft.com/office/drawing/2014/main" id="{3BA27B56-6773-4D88-A619-E3DE7019EDB9}"/>
              </a:ext>
            </a:extLst>
          </p:cNvPr>
          <p:cNvSpPr txBox="1"/>
          <p:nvPr/>
        </p:nvSpPr>
        <p:spPr>
          <a:xfrm>
            <a:off x="5723171" y="5416076"/>
            <a:ext cx="1446245" cy="523220"/>
          </a:xfrm>
          <a:prstGeom prst="rect">
            <a:avLst/>
          </a:prstGeom>
          <a:noFill/>
        </p:spPr>
        <p:txBody>
          <a:bodyPr wrap="square" rtlCol="0">
            <a:spAutoFit/>
          </a:bodyPr>
          <a:lstStyle/>
          <a:p>
            <a:r>
              <a:rPr lang="en-US" sz="1400" dirty="0">
                <a:solidFill>
                  <a:srgbClr val="002060"/>
                </a:solidFill>
              </a:rPr>
              <a:t>Underlying: </a:t>
            </a:r>
          </a:p>
          <a:p>
            <a:r>
              <a:rPr lang="en-US" sz="1400" dirty="0">
                <a:solidFill>
                  <a:srgbClr val="002060"/>
                </a:solidFill>
              </a:rPr>
              <a:t>XYZ stock</a:t>
            </a:r>
          </a:p>
        </p:txBody>
      </p:sp>
      <p:sp>
        <p:nvSpPr>
          <p:cNvPr id="10" name="TextBox 9">
            <a:extLst>
              <a:ext uri="{FF2B5EF4-FFF2-40B4-BE49-F238E27FC236}">
                <a16:creationId xmlns:a16="http://schemas.microsoft.com/office/drawing/2014/main" id="{7D3D1B98-F6C9-4012-B427-D902AD25F7A5}"/>
              </a:ext>
            </a:extLst>
          </p:cNvPr>
          <p:cNvSpPr txBox="1"/>
          <p:nvPr/>
        </p:nvSpPr>
        <p:spPr>
          <a:xfrm>
            <a:off x="6832835" y="5411414"/>
            <a:ext cx="1148596" cy="523220"/>
          </a:xfrm>
          <a:prstGeom prst="rect">
            <a:avLst/>
          </a:prstGeom>
          <a:noFill/>
        </p:spPr>
        <p:txBody>
          <a:bodyPr wrap="square" rtlCol="0">
            <a:spAutoFit/>
          </a:bodyPr>
          <a:lstStyle/>
          <a:p>
            <a:r>
              <a:rPr lang="en-US" sz="1400" dirty="0">
                <a:solidFill>
                  <a:srgbClr val="002060"/>
                </a:solidFill>
              </a:rPr>
              <a:t>Exp Date:</a:t>
            </a:r>
          </a:p>
          <a:p>
            <a:r>
              <a:rPr lang="en-US" sz="1400" dirty="0">
                <a:solidFill>
                  <a:srgbClr val="002060"/>
                </a:solidFill>
              </a:rPr>
              <a:t>April 1, 2020</a:t>
            </a:r>
          </a:p>
        </p:txBody>
      </p:sp>
      <p:sp>
        <p:nvSpPr>
          <p:cNvPr id="11" name="TextBox 10">
            <a:extLst>
              <a:ext uri="{FF2B5EF4-FFF2-40B4-BE49-F238E27FC236}">
                <a16:creationId xmlns:a16="http://schemas.microsoft.com/office/drawing/2014/main" id="{4850010B-3836-49DA-8410-7ED7D3DF3086}"/>
              </a:ext>
            </a:extLst>
          </p:cNvPr>
          <p:cNvSpPr txBox="1"/>
          <p:nvPr/>
        </p:nvSpPr>
        <p:spPr>
          <a:xfrm>
            <a:off x="8111773" y="5411414"/>
            <a:ext cx="1446245" cy="523220"/>
          </a:xfrm>
          <a:prstGeom prst="rect">
            <a:avLst/>
          </a:prstGeom>
          <a:noFill/>
        </p:spPr>
        <p:txBody>
          <a:bodyPr wrap="square" rtlCol="0">
            <a:spAutoFit/>
          </a:bodyPr>
          <a:lstStyle/>
          <a:p>
            <a:r>
              <a:rPr lang="en-US" sz="1400" dirty="0">
                <a:solidFill>
                  <a:srgbClr val="002060"/>
                </a:solidFill>
              </a:rPr>
              <a:t>Strike Price:</a:t>
            </a:r>
          </a:p>
          <a:p>
            <a:r>
              <a:rPr lang="en-US" sz="1400" dirty="0">
                <a:solidFill>
                  <a:srgbClr val="002060"/>
                </a:solidFill>
              </a:rPr>
              <a:t>$38</a:t>
            </a:r>
          </a:p>
        </p:txBody>
      </p:sp>
      <p:sp>
        <p:nvSpPr>
          <p:cNvPr id="12" name="TextBox 11">
            <a:extLst>
              <a:ext uri="{FF2B5EF4-FFF2-40B4-BE49-F238E27FC236}">
                <a16:creationId xmlns:a16="http://schemas.microsoft.com/office/drawing/2014/main" id="{ECDD1886-9CEE-4980-88DC-D18E2BEA3EC4}"/>
              </a:ext>
            </a:extLst>
          </p:cNvPr>
          <p:cNvSpPr txBox="1"/>
          <p:nvPr/>
        </p:nvSpPr>
        <p:spPr>
          <a:xfrm>
            <a:off x="9245695" y="5388432"/>
            <a:ext cx="1446245" cy="523220"/>
          </a:xfrm>
          <a:prstGeom prst="rect">
            <a:avLst/>
          </a:prstGeom>
          <a:noFill/>
        </p:spPr>
        <p:txBody>
          <a:bodyPr wrap="square" rtlCol="0">
            <a:spAutoFit/>
          </a:bodyPr>
          <a:lstStyle/>
          <a:p>
            <a:r>
              <a:rPr lang="en-US" sz="1400" dirty="0">
                <a:solidFill>
                  <a:srgbClr val="002060"/>
                </a:solidFill>
              </a:rPr>
              <a:t>Option Type:</a:t>
            </a:r>
          </a:p>
          <a:p>
            <a:r>
              <a:rPr lang="en-US" sz="1400" dirty="0">
                <a:solidFill>
                  <a:srgbClr val="002060"/>
                </a:solidFill>
              </a:rPr>
              <a:t>Call</a:t>
            </a:r>
          </a:p>
        </p:txBody>
      </p:sp>
      <p:cxnSp>
        <p:nvCxnSpPr>
          <p:cNvPr id="17" name="Straight Arrow Connector 16">
            <a:extLst>
              <a:ext uri="{FF2B5EF4-FFF2-40B4-BE49-F238E27FC236}">
                <a16:creationId xmlns:a16="http://schemas.microsoft.com/office/drawing/2014/main" id="{451588F2-1090-4BF6-BA7A-88066FE748DC}"/>
              </a:ext>
            </a:extLst>
          </p:cNvPr>
          <p:cNvCxnSpPr>
            <a:cxnSpLocks/>
          </p:cNvCxnSpPr>
          <p:nvPr/>
        </p:nvCxnSpPr>
        <p:spPr>
          <a:xfrm flipV="1">
            <a:off x="8702615" y="5162632"/>
            <a:ext cx="3311" cy="34243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D64221C-224A-4954-BF28-F552BA83C810}"/>
              </a:ext>
            </a:extLst>
          </p:cNvPr>
          <p:cNvCxnSpPr>
            <a:cxnSpLocks/>
          </p:cNvCxnSpPr>
          <p:nvPr/>
        </p:nvCxnSpPr>
        <p:spPr>
          <a:xfrm flipH="1" flipV="1">
            <a:off x="9115352" y="5046306"/>
            <a:ext cx="981535" cy="43418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844B215-27F4-46A1-A4BA-9B29C6F31989}"/>
              </a:ext>
            </a:extLst>
          </p:cNvPr>
          <p:cNvCxnSpPr>
            <a:cxnSpLocks/>
          </p:cNvCxnSpPr>
          <p:nvPr/>
        </p:nvCxnSpPr>
        <p:spPr>
          <a:xfrm flipV="1">
            <a:off x="7299758" y="5162631"/>
            <a:ext cx="0" cy="34243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7FD21E9-B4C1-46A7-96BC-02D53135AF98}"/>
              </a:ext>
            </a:extLst>
          </p:cNvPr>
          <p:cNvCxnSpPr>
            <a:cxnSpLocks/>
          </p:cNvCxnSpPr>
          <p:nvPr/>
        </p:nvCxnSpPr>
        <p:spPr>
          <a:xfrm flipH="1" flipV="1">
            <a:off x="6079262" y="5172584"/>
            <a:ext cx="941" cy="33247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ECAFF22-60D7-4E85-B379-9762E8101CD5}"/>
              </a:ext>
            </a:extLst>
          </p:cNvPr>
          <p:cNvCxnSpPr>
            <a:cxnSpLocks/>
          </p:cNvCxnSpPr>
          <p:nvPr/>
        </p:nvCxnSpPr>
        <p:spPr>
          <a:xfrm flipV="1">
            <a:off x="4597314" y="5257458"/>
            <a:ext cx="373225" cy="30791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1D4E987-1B55-45E2-8D92-4588FB8FEB8A}"/>
              </a:ext>
            </a:extLst>
          </p:cNvPr>
          <p:cNvCxnSpPr>
            <a:cxnSpLocks/>
          </p:cNvCxnSpPr>
          <p:nvPr/>
        </p:nvCxnSpPr>
        <p:spPr>
          <a:xfrm flipV="1">
            <a:off x="2909849" y="5172583"/>
            <a:ext cx="373225" cy="30791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27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8B10D-D83F-44DF-8D66-08748EA03643}"/>
              </a:ext>
            </a:extLst>
          </p:cNvPr>
          <p:cNvSpPr>
            <a:spLocks noGrp="1"/>
          </p:cNvSpPr>
          <p:nvPr>
            <p:ph type="title"/>
          </p:nvPr>
        </p:nvSpPr>
        <p:spPr/>
        <p:txBody>
          <a:bodyPr/>
          <a:lstStyle/>
          <a:p>
            <a:r>
              <a:rPr lang="en-US" dirty="0"/>
              <a:t>Options Contract Expirations</a:t>
            </a:r>
          </a:p>
        </p:txBody>
      </p:sp>
      <p:sp>
        <p:nvSpPr>
          <p:cNvPr id="3" name="Content Placeholder 2">
            <a:extLst>
              <a:ext uri="{FF2B5EF4-FFF2-40B4-BE49-F238E27FC236}">
                <a16:creationId xmlns:a16="http://schemas.microsoft.com/office/drawing/2014/main" id="{5A1AFE66-8948-4459-A6A1-6D3A7058EFE0}"/>
              </a:ext>
            </a:extLst>
          </p:cNvPr>
          <p:cNvSpPr>
            <a:spLocks noGrp="1"/>
          </p:cNvSpPr>
          <p:nvPr>
            <p:ph idx="1"/>
          </p:nvPr>
        </p:nvSpPr>
        <p:spPr/>
        <p:txBody>
          <a:bodyPr/>
          <a:lstStyle/>
          <a:p>
            <a:r>
              <a:rPr lang="en-US" dirty="0"/>
              <a:t>Not every option expires on the same date.  Many choices are available depending on the stock/ETF, index and the exchanges:</a:t>
            </a:r>
          </a:p>
          <a:p>
            <a:endParaRPr lang="en-US" dirty="0"/>
          </a:p>
          <a:p>
            <a:r>
              <a:rPr lang="en-US" dirty="0"/>
              <a:t>Weekly Options:			Every Friday</a:t>
            </a:r>
          </a:p>
          <a:p>
            <a:r>
              <a:rPr lang="en-US" dirty="0"/>
              <a:t>Monthly Options:		3</a:t>
            </a:r>
            <a:r>
              <a:rPr lang="en-US" baseline="30000" dirty="0"/>
              <a:t>rd</a:t>
            </a:r>
            <a:r>
              <a:rPr lang="en-US" dirty="0"/>
              <a:t> Friday of every month</a:t>
            </a:r>
          </a:p>
          <a:p>
            <a:r>
              <a:rPr lang="en-US" dirty="0"/>
              <a:t>Quarterly Options:		Last trading day of the quarter</a:t>
            </a:r>
          </a:p>
          <a:p>
            <a:r>
              <a:rPr lang="en-US" dirty="0"/>
              <a:t>L.E.A.P.S:			Expire like Monthly Options but a 1yr+ out in advance</a:t>
            </a:r>
          </a:p>
          <a:p>
            <a:pPr>
              <a:spcBef>
                <a:spcPts val="0"/>
              </a:spcBef>
            </a:pPr>
            <a:r>
              <a:rPr lang="en-US" sz="1200" dirty="0"/>
              <a:t>(Long-Term Equity Anticipation Securities)</a:t>
            </a:r>
          </a:p>
        </p:txBody>
      </p:sp>
      <p:pic>
        <p:nvPicPr>
          <p:cNvPr id="5" name="Picture 4">
            <a:extLst>
              <a:ext uri="{FF2B5EF4-FFF2-40B4-BE49-F238E27FC236}">
                <a16:creationId xmlns:a16="http://schemas.microsoft.com/office/drawing/2014/main" id="{402311FC-9016-446B-9B9F-B6B3CD044C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61756" y="2020320"/>
            <a:ext cx="2033367" cy="1477482"/>
          </a:xfrm>
          <a:prstGeom prst="rect">
            <a:avLst/>
          </a:prstGeom>
        </p:spPr>
      </p:pic>
    </p:spTree>
    <p:extLst>
      <p:ext uri="{BB962C8B-B14F-4D97-AF65-F5344CB8AC3E}">
        <p14:creationId xmlns:p14="http://schemas.microsoft.com/office/powerpoint/2010/main" val="418972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494D5-E34C-441D-93DB-71D7D0F5C078}"/>
              </a:ext>
            </a:extLst>
          </p:cNvPr>
          <p:cNvSpPr>
            <a:spLocks noGrp="1"/>
          </p:cNvSpPr>
          <p:nvPr>
            <p:ph type="title"/>
          </p:nvPr>
        </p:nvSpPr>
        <p:spPr/>
        <p:txBody>
          <a:bodyPr/>
          <a:lstStyle/>
          <a:p>
            <a:r>
              <a:rPr lang="en-US" dirty="0"/>
              <a:t>Long Call Option Scenarios</a:t>
            </a:r>
          </a:p>
        </p:txBody>
      </p:sp>
      <p:sp>
        <p:nvSpPr>
          <p:cNvPr id="3" name="Content Placeholder 2">
            <a:extLst>
              <a:ext uri="{FF2B5EF4-FFF2-40B4-BE49-F238E27FC236}">
                <a16:creationId xmlns:a16="http://schemas.microsoft.com/office/drawing/2014/main" id="{238FA414-AC98-4867-A0EC-FD6871ACD758}"/>
              </a:ext>
            </a:extLst>
          </p:cNvPr>
          <p:cNvSpPr>
            <a:spLocks noGrp="1"/>
          </p:cNvSpPr>
          <p:nvPr>
            <p:ph idx="1"/>
          </p:nvPr>
        </p:nvSpPr>
        <p:spPr>
          <a:xfrm>
            <a:off x="1097280" y="1422271"/>
            <a:ext cx="10058400" cy="4508012"/>
          </a:xfrm>
        </p:spPr>
        <p:txBody>
          <a:bodyPr>
            <a:normAutofit fontScale="92500" lnSpcReduction="20000"/>
          </a:bodyPr>
          <a:lstStyle/>
          <a:p>
            <a:pPr>
              <a:spcBef>
                <a:spcPts val="600"/>
              </a:spcBef>
            </a:pPr>
            <a:r>
              <a:rPr lang="en-US" dirty="0"/>
              <a:t>Current Situation: It is May 8, 2020 and AAPL is at $302</a:t>
            </a:r>
          </a:p>
          <a:p>
            <a:pPr>
              <a:spcBef>
                <a:spcPts val="600"/>
              </a:spcBef>
            </a:pPr>
            <a:r>
              <a:rPr lang="en-US" dirty="0"/>
              <a:t>Action: </a:t>
            </a:r>
            <a:r>
              <a:rPr lang="en-US" dirty="0">
                <a:highlight>
                  <a:srgbClr val="C0C0C0"/>
                </a:highlight>
              </a:rPr>
              <a:t>+</a:t>
            </a:r>
            <a:r>
              <a:rPr lang="en-US" dirty="0">
                <a:highlight>
                  <a:srgbClr val="FFFF00"/>
                </a:highlight>
              </a:rPr>
              <a:t>5</a:t>
            </a:r>
            <a:r>
              <a:rPr lang="en-US" dirty="0"/>
              <a:t> @ </a:t>
            </a:r>
            <a:r>
              <a:rPr lang="en-US" dirty="0">
                <a:highlight>
                  <a:srgbClr val="00FF00"/>
                </a:highlight>
              </a:rPr>
              <a:t>$2.25 </a:t>
            </a:r>
            <a:r>
              <a:rPr lang="en-US" dirty="0">
                <a:highlight>
                  <a:srgbClr val="FF0000"/>
                </a:highlight>
              </a:rPr>
              <a:t>AAPL </a:t>
            </a:r>
            <a:r>
              <a:rPr lang="en-US" dirty="0">
                <a:highlight>
                  <a:srgbClr val="00FFFF"/>
                </a:highlight>
              </a:rPr>
              <a:t>22May20</a:t>
            </a:r>
            <a:r>
              <a:rPr lang="en-US" dirty="0"/>
              <a:t> </a:t>
            </a:r>
            <a:r>
              <a:rPr lang="en-US" dirty="0">
                <a:highlight>
                  <a:srgbClr val="FF00FF"/>
                </a:highlight>
              </a:rPr>
              <a:t>307</a:t>
            </a:r>
            <a:r>
              <a:rPr lang="en-US" dirty="0">
                <a:highlight>
                  <a:srgbClr val="808000"/>
                </a:highlight>
              </a:rPr>
              <a:t>C</a:t>
            </a:r>
          </a:p>
          <a:p>
            <a:pPr>
              <a:spcBef>
                <a:spcPts val="0"/>
              </a:spcBef>
            </a:pPr>
            <a:r>
              <a:rPr lang="en-US" sz="1600" dirty="0"/>
              <a:t>You </a:t>
            </a:r>
            <a:r>
              <a:rPr lang="en-US" sz="1600" dirty="0">
                <a:highlight>
                  <a:srgbClr val="C0C0C0"/>
                </a:highlight>
              </a:rPr>
              <a:t>buy</a:t>
            </a:r>
            <a:r>
              <a:rPr lang="en-US" sz="1600" dirty="0"/>
              <a:t> </a:t>
            </a:r>
            <a:r>
              <a:rPr lang="en-US" sz="1600" dirty="0">
                <a:highlight>
                  <a:srgbClr val="FFFF00"/>
                </a:highlight>
              </a:rPr>
              <a:t>5</a:t>
            </a:r>
            <a:r>
              <a:rPr lang="en-US" sz="1600" dirty="0"/>
              <a:t> </a:t>
            </a:r>
            <a:r>
              <a:rPr lang="en-US" sz="1600" dirty="0">
                <a:highlight>
                  <a:srgbClr val="808000"/>
                </a:highlight>
              </a:rPr>
              <a:t>call</a:t>
            </a:r>
            <a:r>
              <a:rPr lang="en-US" sz="1600" dirty="0"/>
              <a:t> contracts for </a:t>
            </a:r>
            <a:r>
              <a:rPr lang="en-US" sz="1600" dirty="0">
                <a:highlight>
                  <a:srgbClr val="00FF00"/>
                </a:highlight>
              </a:rPr>
              <a:t>$2.25</a:t>
            </a:r>
            <a:r>
              <a:rPr lang="en-US" sz="1600" dirty="0"/>
              <a:t>/share of </a:t>
            </a:r>
            <a:r>
              <a:rPr lang="en-US" sz="1600" dirty="0">
                <a:highlight>
                  <a:srgbClr val="FF0000"/>
                </a:highlight>
              </a:rPr>
              <a:t>Apple </a:t>
            </a:r>
            <a:r>
              <a:rPr lang="en-US" sz="1600" dirty="0"/>
              <a:t>at a strike price of </a:t>
            </a:r>
            <a:r>
              <a:rPr lang="en-US" sz="1600" dirty="0">
                <a:highlight>
                  <a:srgbClr val="FF00FF"/>
                </a:highlight>
              </a:rPr>
              <a:t>$307</a:t>
            </a:r>
            <a:r>
              <a:rPr lang="en-US" sz="1600" dirty="0"/>
              <a:t> that expire </a:t>
            </a:r>
            <a:r>
              <a:rPr lang="en-US" sz="1600" dirty="0">
                <a:highlight>
                  <a:srgbClr val="00FFFF"/>
                </a:highlight>
              </a:rPr>
              <a:t>May 22, 2020</a:t>
            </a:r>
          </a:p>
          <a:p>
            <a:r>
              <a:rPr lang="en-US" dirty="0"/>
              <a:t>Speculation/Expectation: You believe Apple will be above the price of $307 by May 22, 2020</a:t>
            </a:r>
          </a:p>
          <a:p>
            <a:r>
              <a:rPr lang="en-US" dirty="0"/>
              <a:t>***************************************************************************</a:t>
            </a:r>
          </a:p>
          <a:p>
            <a:r>
              <a:rPr lang="en-US" dirty="0"/>
              <a:t>1</a:t>
            </a:r>
            <a:r>
              <a:rPr lang="en-US" baseline="30000" dirty="0"/>
              <a:t>st</a:t>
            </a:r>
            <a:r>
              <a:rPr lang="en-US" dirty="0"/>
              <a:t> Reality @ expiration: Apple is at $315 at expiration</a:t>
            </a:r>
          </a:p>
          <a:p>
            <a:pPr lvl="1"/>
            <a:r>
              <a:rPr lang="en-US" dirty="0"/>
              <a:t>Outcome: Your option is ITM; You have the right to buy Apple at $307 when the stock is already at $315</a:t>
            </a:r>
          </a:p>
          <a:p>
            <a:r>
              <a:rPr lang="en-US" dirty="0"/>
              <a:t>P/L @ expiration: ($315-$307-$2.25)/share = </a:t>
            </a:r>
            <a:r>
              <a:rPr lang="en-US" b="1" dirty="0">
                <a:solidFill>
                  <a:srgbClr val="00B050"/>
                </a:solidFill>
              </a:rPr>
              <a:t>$5.75/share = $2,875…a 255% R.O.I !!!!!!!!</a:t>
            </a:r>
          </a:p>
          <a:p>
            <a:r>
              <a:rPr lang="en-US" dirty="0"/>
              <a:t>**************************************************************************</a:t>
            </a:r>
          </a:p>
          <a:p>
            <a:r>
              <a:rPr lang="en-US" dirty="0"/>
              <a:t>2</a:t>
            </a:r>
            <a:r>
              <a:rPr lang="en-US" baseline="30000" dirty="0"/>
              <a:t>nd</a:t>
            </a:r>
            <a:r>
              <a:rPr lang="en-US" dirty="0"/>
              <a:t> Reality @ expiration:  Apple is at $295 at expiration</a:t>
            </a:r>
          </a:p>
          <a:p>
            <a:r>
              <a:rPr lang="en-US" dirty="0"/>
              <a:t>Outcome: Your option is OTM; it expires worthless</a:t>
            </a:r>
          </a:p>
          <a:p>
            <a:r>
              <a:rPr lang="en-US" dirty="0"/>
              <a:t>P/L @ expiration: ($2.25 x 500shares) = </a:t>
            </a:r>
            <a:r>
              <a:rPr lang="en-US" b="1" dirty="0">
                <a:solidFill>
                  <a:srgbClr val="FF0000"/>
                </a:solidFill>
              </a:rPr>
              <a:t>$1,125 </a:t>
            </a:r>
            <a:r>
              <a:rPr lang="en-US" dirty="0"/>
              <a:t>= the full price you paid for the 5 option contracts</a:t>
            </a:r>
          </a:p>
          <a:p>
            <a:pPr algn="ctr"/>
            <a:r>
              <a:rPr lang="en-US" dirty="0"/>
              <a:t>Note: You </a:t>
            </a:r>
            <a:r>
              <a:rPr lang="en-US" b="1" i="1" u="sng" dirty="0"/>
              <a:t>NEVER </a:t>
            </a:r>
            <a:r>
              <a:rPr lang="en-US" dirty="0"/>
              <a:t>lose more than what you paid for the option</a:t>
            </a:r>
          </a:p>
        </p:txBody>
      </p:sp>
    </p:spTree>
    <p:extLst>
      <p:ext uri="{BB962C8B-B14F-4D97-AF65-F5344CB8AC3E}">
        <p14:creationId xmlns:p14="http://schemas.microsoft.com/office/powerpoint/2010/main" val="399023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 calcmode="lin" valueType="num">
                                      <p:cBhvr>
                                        <p:cTn id="41"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4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076B9-4F0C-409D-948D-23255BC83C34}"/>
              </a:ext>
            </a:extLst>
          </p:cNvPr>
          <p:cNvSpPr>
            <a:spLocks noGrp="1"/>
          </p:cNvSpPr>
          <p:nvPr>
            <p:ph type="title"/>
          </p:nvPr>
        </p:nvSpPr>
        <p:spPr/>
        <p:txBody>
          <a:bodyPr/>
          <a:lstStyle/>
          <a:p>
            <a:r>
              <a:rPr lang="en-US" dirty="0"/>
              <a:t>Long Put Option  Scenarios</a:t>
            </a:r>
          </a:p>
        </p:txBody>
      </p:sp>
      <p:sp>
        <p:nvSpPr>
          <p:cNvPr id="4" name="Content Placeholder 2">
            <a:extLst>
              <a:ext uri="{FF2B5EF4-FFF2-40B4-BE49-F238E27FC236}">
                <a16:creationId xmlns:a16="http://schemas.microsoft.com/office/drawing/2014/main" id="{429D87AF-0144-473F-AE15-2B244ACB9A5C}"/>
              </a:ext>
            </a:extLst>
          </p:cNvPr>
          <p:cNvSpPr>
            <a:spLocks noGrp="1"/>
          </p:cNvSpPr>
          <p:nvPr>
            <p:ph idx="1"/>
          </p:nvPr>
        </p:nvSpPr>
        <p:spPr>
          <a:xfrm>
            <a:off x="1096963" y="1422400"/>
            <a:ext cx="10058400" cy="4446588"/>
          </a:xfrm>
        </p:spPr>
        <p:txBody>
          <a:bodyPr>
            <a:normAutofit fontScale="85000" lnSpcReduction="20000"/>
          </a:bodyPr>
          <a:lstStyle/>
          <a:p>
            <a:pPr>
              <a:spcBef>
                <a:spcPts val="600"/>
              </a:spcBef>
            </a:pPr>
            <a:r>
              <a:rPr lang="en-US" dirty="0"/>
              <a:t>Current Situation: It is May 1, 2020 and JPM is at $93.25</a:t>
            </a:r>
          </a:p>
          <a:p>
            <a:pPr>
              <a:spcBef>
                <a:spcPts val="600"/>
              </a:spcBef>
            </a:pPr>
            <a:r>
              <a:rPr lang="en-US" dirty="0"/>
              <a:t>Action: </a:t>
            </a:r>
            <a:r>
              <a:rPr lang="en-US" dirty="0">
                <a:highlight>
                  <a:srgbClr val="C0C0C0"/>
                </a:highlight>
              </a:rPr>
              <a:t>+</a:t>
            </a:r>
            <a:r>
              <a:rPr lang="en-US" dirty="0">
                <a:highlight>
                  <a:srgbClr val="FFFF00"/>
                </a:highlight>
              </a:rPr>
              <a:t>2</a:t>
            </a:r>
            <a:r>
              <a:rPr lang="en-US" dirty="0"/>
              <a:t> @ </a:t>
            </a:r>
            <a:r>
              <a:rPr lang="en-US" dirty="0">
                <a:highlight>
                  <a:srgbClr val="00FF00"/>
                </a:highlight>
              </a:rPr>
              <a:t>$1.25 </a:t>
            </a:r>
            <a:r>
              <a:rPr lang="en-US" dirty="0">
                <a:highlight>
                  <a:srgbClr val="FF0000"/>
                </a:highlight>
              </a:rPr>
              <a:t>JPM </a:t>
            </a:r>
            <a:r>
              <a:rPr lang="en-US" dirty="0">
                <a:highlight>
                  <a:srgbClr val="00FFFF"/>
                </a:highlight>
              </a:rPr>
              <a:t>15May20</a:t>
            </a:r>
            <a:r>
              <a:rPr lang="en-US" dirty="0"/>
              <a:t> </a:t>
            </a:r>
            <a:r>
              <a:rPr lang="en-US" dirty="0">
                <a:highlight>
                  <a:srgbClr val="FF00FF"/>
                </a:highlight>
              </a:rPr>
              <a:t>90</a:t>
            </a:r>
            <a:r>
              <a:rPr lang="en-US" dirty="0">
                <a:highlight>
                  <a:srgbClr val="808000"/>
                </a:highlight>
              </a:rPr>
              <a:t>P</a:t>
            </a:r>
          </a:p>
          <a:p>
            <a:pPr>
              <a:spcBef>
                <a:spcPts val="0"/>
              </a:spcBef>
            </a:pPr>
            <a:r>
              <a:rPr lang="en-US" sz="1600" dirty="0"/>
              <a:t>You </a:t>
            </a:r>
            <a:r>
              <a:rPr lang="en-US" sz="1600" dirty="0">
                <a:highlight>
                  <a:srgbClr val="C0C0C0"/>
                </a:highlight>
              </a:rPr>
              <a:t>buy</a:t>
            </a:r>
            <a:r>
              <a:rPr lang="en-US" sz="1600" dirty="0"/>
              <a:t> </a:t>
            </a:r>
            <a:r>
              <a:rPr lang="en-US" sz="1600" dirty="0">
                <a:highlight>
                  <a:srgbClr val="FFFF00"/>
                </a:highlight>
              </a:rPr>
              <a:t>2</a:t>
            </a:r>
            <a:r>
              <a:rPr lang="en-US" sz="1600" dirty="0"/>
              <a:t> </a:t>
            </a:r>
            <a:r>
              <a:rPr lang="en-US" sz="1600" dirty="0">
                <a:highlight>
                  <a:srgbClr val="808000"/>
                </a:highlight>
              </a:rPr>
              <a:t>put</a:t>
            </a:r>
            <a:r>
              <a:rPr lang="en-US" sz="1600" dirty="0"/>
              <a:t> contracts for </a:t>
            </a:r>
            <a:r>
              <a:rPr lang="en-US" sz="1600" dirty="0">
                <a:highlight>
                  <a:srgbClr val="00FF00"/>
                </a:highlight>
              </a:rPr>
              <a:t>$1.25</a:t>
            </a:r>
            <a:r>
              <a:rPr lang="en-US" sz="1600" dirty="0"/>
              <a:t>/share of </a:t>
            </a:r>
            <a:r>
              <a:rPr lang="en-US" sz="1600" dirty="0">
                <a:highlight>
                  <a:srgbClr val="FF0000"/>
                </a:highlight>
              </a:rPr>
              <a:t>JP Morgan </a:t>
            </a:r>
            <a:r>
              <a:rPr lang="en-US" sz="1600" dirty="0"/>
              <a:t>at a strike price of </a:t>
            </a:r>
            <a:r>
              <a:rPr lang="en-US" sz="1600" dirty="0">
                <a:highlight>
                  <a:srgbClr val="FF00FF"/>
                </a:highlight>
              </a:rPr>
              <a:t>$90</a:t>
            </a:r>
            <a:r>
              <a:rPr lang="en-US" sz="1600" dirty="0"/>
              <a:t> that expire </a:t>
            </a:r>
            <a:r>
              <a:rPr lang="en-US" sz="1600" dirty="0">
                <a:highlight>
                  <a:srgbClr val="00FFFF"/>
                </a:highlight>
              </a:rPr>
              <a:t>May 15, 2020</a:t>
            </a:r>
          </a:p>
          <a:p>
            <a:r>
              <a:rPr lang="en-US" dirty="0"/>
              <a:t>Speculation/Expectation: You believe JP Morgan will be below the price of $90 by May 15, 2020</a:t>
            </a:r>
          </a:p>
          <a:p>
            <a:r>
              <a:rPr lang="en-US" dirty="0"/>
              <a:t>***************************************************************************</a:t>
            </a:r>
          </a:p>
          <a:p>
            <a:r>
              <a:rPr lang="en-US" dirty="0"/>
              <a:t>1</a:t>
            </a:r>
            <a:r>
              <a:rPr lang="en-US" baseline="30000" dirty="0"/>
              <a:t>st</a:t>
            </a:r>
            <a:r>
              <a:rPr lang="en-US" dirty="0"/>
              <a:t> Reality @ expiration: JP Morgan is at $85.90 at expiration</a:t>
            </a:r>
          </a:p>
          <a:p>
            <a:pPr lvl="1"/>
            <a:r>
              <a:rPr lang="en-US" dirty="0"/>
              <a:t>Outcome: Your option is ITM; You have the right to sell shares of JP Morgan stock at $90 when the stock is already at $85.90</a:t>
            </a:r>
          </a:p>
          <a:p>
            <a:r>
              <a:rPr lang="en-US" dirty="0"/>
              <a:t>P/L @ expiration: ($90-$85.90-$1.25)/share = </a:t>
            </a:r>
            <a:r>
              <a:rPr lang="en-US" b="1" dirty="0">
                <a:solidFill>
                  <a:srgbClr val="00B050"/>
                </a:solidFill>
              </a:rPr>
              <a:t>$2.85/share = $570…a 228% R.O.I !!!!!!!!</a:t>
            </a:r>
          </a:p>
          <a:p>
            <a:r>
              <a:rPr lang="en-US" dirty="0"/>
              <a:t>**************************************************************************</a:t>
            </a:r>
          </a:p>
          <a:p>
            <a:r>
              <a:rPr lang="en-US" dirty="0"/>
              <a:t>2</a:t>
            </a:r>
            <a:r>
              <a:rPr lang="en-US" baseline="30000" dirty="0"/>
              <a:t>nd</a:t>
            </a:r>
            <a:r>
              <a:rPr lang="en-US" dirty="0"/>
              <a:t> Reality @ expiration:  JP Morgan is at $90.10 at expiration</a:t>
            </a:r>
          </a:p>
          <a:p>
            <a:r>
              <a:rPr lang="en-US" dirty="0"/>
              <a:t>Outcome: Your option is OTM; it expires worthless</a:t>
            </a:r>
          </a:p>
          <a:p>
            <a:r>
              <a:rPr lang="en-US" dirty="0"/>
              <a:t>P/L @ expiration: ($1.25 x 200shares) = </a:t>
            </a:r>
            <a:r>
              <a:rPr lang="en-US" b="1" dirty="0">
                <a:solidFill>
                  <a:srgbClr val="FF0000"/>
                </a:solidFill>
              </a:rPr>
              <a:t>$250 </a:t>
            </a:r>
            <a:r>
              <a:rPr lang="en-US" dirty="0"/>
              <a:t>= the full price you paid for the 2 option contracts</a:t>
            </a:r>
          </a:p>
          <a:p>
            <a:pPr algn="ctr"/>
            <a:r>
              <a:rPr lang="en-US" dirty="0"/>
              <a:t>Note: JPM was $0.10 above your speculation and cost you to lose out on overall option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93308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4">
                                            <p:txEl>
                                              <p:pRg st="12" end="12"/>
                                            </p:txEl>
                                          </p:spTgt>
                                        </p:tgtEl>
                                        <p:attrNameLst>
                                          <p:attrName>style.visibility</p:attrName>
                                        </p:attrNameLst>
                                      </p:cBhvr>
                                      <p:to>
                                        <p:strVal val="visible"/>
                                      </p:to>
                                    </p:set>
                                    <p:anim calcmode="lin" valueType="num">
                                      <p:cBhvr>
                                        <p:cTn id="41" dur="5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42" dur="500" fill="hold"/>
                                        <p:tgtEl>
                                          <p:spTgt spid="4">
                                            <p:txEl>
                                              <p:pRg st="12" end="12"/>
                                            </p:txEl>
                                          </p:spTgt>
                                        </p:tgtEl>
                                        <p:attrNameLst>
                                          <p:attrName>ppt_h</p:attrName>
                                        </p:attrNameLst>
                                      </p:cBhvr>
                                      <p:tavLst>
                                        <p:tav tm="0">
                                          <p:val>
                                            <p:fltVal val="0"/>
                                          </p:val>
                                        </p:tav>
                                        <p:tav tm="100000">
                                          <p:val>
                                            <p:strVal val="#ppt_h"/>
                                          </p:val>
                                        </p:tav>
                                      </p:tavLst>
                                    </p:anim>
                                    <p:animEffect transition="in" filter="fade">
                                      <p:cBhvr>
                                        <p:cTn id="43"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CD53B-E144-455B-8EAD-135779EEC9B3}"/>
              </a:ext>
            </a:extLst>
          </p:cNvPr>
          <p:cNvSpPr>
            <a:spLocks noGrp="1"/>
          </p:cNvSpPr>
          <p:nvPr>
            <p:ph type="title"/>
          </p:nvPr>
        </p:nvSpPr>
        <p:spPr/>
        <p:txBody>
          <a:bodyPr/>
          <a:lstStyle/>
          <a:p>
            <a:r>
              <a:rPr lang="en-US" dirty="0"/>
              <a:t>Short Put Option Scenarios</a:t>
            </a:r>
          </a:p>
        </p:txBody>
      </p:sp>
      <p:sp>
        <p:nvSpPr>
          <p:cNvPr id="4" name="Content Placeholder 2">
            <a:extLst>
              <a:ext uri="{FF2B5EF4-FFF2-40B4-BE49-F238E27FC236}">
                <a16:creationId xmlns:a16="http://schemas.microsoft.com/office/drawing/2014/main" id="{09091CC0-2118-4967-A4C9-98C256295EC4}"/>
              </a:ext>
            </a:extLst>
          </p:cNvPr>
          <p:cNvSpPr>
            <a:spLocks noGrp="1"/>
          </p:cNvSpPr>
          <p:nvPr>
            <p:ph idx="1"/>
          </p:nvPr>
        </p:nvSpPr>
        <p:spPr>
          <a:xfrm>
            <a:off x="1096963" y="1422399"/>
            <a:ext cx="10058400" cy="4880747"/>
          </a:xfrm>
        </p:spPr>
        <p:txBody>
          <a:bodyPr>
            <a:normAutofit fontScale="92500" lnSpcReduction="10000"/>
          </a:bodyPr>
          <a:lstStyle/>
          <a:p>
            <a:pPr>
              <a:spcBef>
                <a:spcPts val="600"/>
              </a:spcBef>
            </a:pPr>
            <a:r>
              <a:rPr lang="en-US" dirty="0"/>
              <a:t>Current Situation: It is March 29, 2019 and GLD is at $124</a:t>
            </a:r>
          </a:p>
          <a:p>
            <a:pPr>
              <a:spcBef>
                <a:spcPts val="600"/>
              </a:spcBef>
            </a:pPr>
            <a:r>
              <a:rPr lang="en-US" dirty="0"/>
              <a:t>Action: </a:t>
            </a:r>
            <a:r>
              <a:rPr lang="en-US" dirty="0">
                <a:highlight>
                  <a:srgbClr val="C0C0C0"/>
                </a:highlight>
              </a:rPr>
              <a:t>-</a:t>
            </a:r>
            <a:r>
              <a:rPr lang="en-US" dirty="0">
                <a:highlight>
                  <a:srgbClr val="FFFF00"/>
                </a:highlight>
              </a:rPr>
              <a:t>1</a:t>
            </a:r>
            <a:r>
              <a:rPr lang="en-US" dirty="0"/>
              <a:t> @ </a:t>
            </a:r>
            <a:r>
              <a:rPr lang="en-US" dirty="0">
                <a:highlight>
                  <a:srgbClr val="00FF00"/>
                </a:highlight>
              </a:rPr>
              <a:t>$0.26 </a:t>
            </a:r>
            <a:r>
              <a:rPr lang="en-US" dirty="0">
                <a:highlight>
                  <a:srgbClr val="FF0000"/>
                </a:highlight>
              </a:rPr>
              <a:t>GLD </a:t>
            </a:r>
            <a:r>
              <a:rPr lang="en-US" dirty="0">
                <a:highlight>
                  <a:srgbClr val="00FFFF"/>
                </a:highlight>
              </a:rPr>
              <a:t>20190412</a:t>
            </a:r>
            <a:r>
              <a:rPr lang="en-US" dirty="0"/>
              <a:t> </a:t>
            </a:r>
            <a:r>
              <a:rPr lang="en-US" dirty="0">
                <a:highlight>
                  <a:srgbClr val="FF00FF"/>
                </a:highlight>
              </a:rPr>
              <a:t>121</a:t>
            </a:r>
            <a:r>
              <a:rPr lang="en-US" dirty="0">
                <a:highlight>
                  <a:srgbClr val="808000"/>
                </a:highlight>
              </a:rPr>
              <a:t>P</a:t>
            </a:r>
          </a:p>
          <a:p>
            <a:pPr>
              <a:spcBef>
                <a:spcPts val="0"/>
              </a:spcBef>
            </a:pPr>
            <a:r>
              <a:rPr lang="en-US" sz="1600" dirty="0"/>
              <a:t>You </a:t>
            </a:r>
            <a:r>
              <a:rPr lang="en-US" sz="1600" dirty="0">
                <a:highlight>
                  <a:srgbClr val="C0C0C0"/>
                </a:highlight>
              </a:rPr>
              <a:t>sell</a:t>
            </a:r>
            <a:r>
              <a:rPr lang="en-US" sz="1600" dirty="0"/>
              <a:t> </a:t>
            </a:r>
            <a:r>
              <a:rPr lang="en-US" sz="1600" dirty="0">
                <a:highlight>
                  <a:srgbClr val="FFFF00"/>
                </a:highlight>
              </a:rPr>
              <a:t>1</a:t>
            </a:r>
            <a:r>
              <a:rPr lang="en-US" sz="1600" dirty="0"/>
              <a:t> </a:t>
            </a:r>
            <a:r>
              <a:rPr lang="en-US" sz="1600" dirty="0">
                <a:highlight>
                  <a:srgbClr val="808000"/>
                </a:highlight>
              </a:rPr>
              <a:t>put</a:t>
            </a:r>
            <a:r>
              <a:rPr lang="en-US" sz="1600" dirty="0"/>
              <a:t> contract for </a:t>
            </a:r>
            <a:r>
              <a:rPr lang="en-US" sz="1600" dirty="0">
                <a:highlight>
                  <a:srgbClr val="00FF00"/>
                </a:highlight>
              </a:rPr>
              <a:t>$0.26</a:t>
            </a:r>
            <a:r>
              <a:rPr lang="en-US" sz="1600" dirty="0"/>
              <a:t>/share of </a:t>
            </a:r>
            <a:r>
              <a:rPr lang="en-US" sz="1600" dirty="0">
                <a:highlight>
                  <a:srgbClr val="FF0000"/>
                </a:highlight>
              </a:rPr>
              <a:t>Gold ETF </a:t>
            </a:r>
            <a:r>
              <a:rPr lang="en-US" sz="1600" dirty="0"/>
              <a:t>at a strike price of </a:t>
            </a:r>
            <a:r>
              <a:rPr lang="en-US" sz="1600" dirty="0">
                <a:highlight>
                  <a:srgbClr val="FF00FF"/>
                </a:highlight>
              </a:rPr>
              <a:t>$121</a:t>
            </a:r>
            <a:r>
              <a:rPr lang="en-US" sz="1600" dirty="0"/>
              <a:t> that expires </a:t>
            </a:r>
            <a:r>
              <a:rPr lang="en-US" sz="1600" dirty="0">
                <a:highlight>
                  <a:srgbClr val="00FFFF"/>
                </a:highlight>
              </a:rPr>
              <a:t>April 12, 2019</a:t>
            </a:r>
          </a:p>
          <a:p>
            <a:r>
              <a:rPr lang="en-US" dirty="0"/>
              <a:t>Speculation/Expectation: You believe Gold ETF will be above the price of $121 by April 12, 2019</a:t>
            </a:r>
          </a:p>
          <a:p>
            <a:r>
              <a:rPr lang="en-US" dirty="0"/>
              <a:t>***************************************************************************</a:t>
            </a:r>
          </a:p>
          <a:p>
            <a:r>
              <a:rPr lang="en-US" dirty="0"/>
              <a:t>1</a:t>
            </a:r>
            <a:r>
              <a:rPr lang="en-US" baseline="30000" dirty="0"/>
              <a:t>st</a:t>
            </a:r>
            <a:r>
              <a:rPr lang="en-US" dirty="0"/>
              <a:t> Reality @ expiration: GLD is at $119.50 at expiration</a:t>
            </a:r>
          </a:p>
          <a:p>
            <a:pPr lvl="1"/>
            <a:r>
              <a:rPr lang="en-US" dirty="0"/>
              <a:t>Outcome: Your option is ITM; You have the obligation to buy (shares to be put to you) Gold ETF at $121 when the stock is already at $119.50</a:t>
            </a:r>
          </a:p>
          <a:p>
            <a:pPr lvl="2"/>
            <a:r>
              <a:rPr lang="en-US" b="1" dirty="0"/>
              <a:t>Note: you must have appropriate amount of capital to secure to cover the put option</a:t>
            </a:r>
          </a:p>
          <a:p>
            <a:r>
              <a:rPr lang="en-US" dirty="0"/>
              <a:t>P/L @ expiration: ($119.50-$121+$0.26)/share = </a:t>
            </a:r>
            <a:r>
              <a:rPr lang="en-US" b="1" dirty="0">
                <a:solidFill>
                  <a:srgbClr val="FF0000"/>
                </a:solidFill>
              </a:rPr>
              <a:t>($1.24)/share = ($124)</a:t>
            </a:r>
          </a:p>
          <a:p>
            <a:r>
              <a:rPr lang="en-US" b="1" dirty="0">
                <a:solidFill>
                  <a:srgbClr val="FF0000"/>
                </a:solidFill>
              </a:rPr>
              <a:t> </a:t>
            </a:r>
            <a:r>
              <a:rPr lang="en-US" dirty="0"/>
              <a:t>**************************************************************************</a:t>
            </a:r>
          </a:p>
          <a:p>
            <a:r>
              <a:rPr lang="en-US" dirty="0"/>
              <a:t>2</a:t>
            </a:r>
            <a:r>
              <a:rPr lang="en-US" baseline="30000" dirty="0"/>
              <a:t>nd</a:t>
            </a:r>
            <a:r>
              <a:rPr lang="en-US" dirty="0"/>
              <a:t> Reality @ expiration:  GLD is at $124 at expiration</a:t>
            </a:r>
          </a:p>
          <a:p>
            <a:r>
              <a:rPr lang="en-US" dirty="0"/>
              <a:t>Outcome: Your option is OTM; it expires worthless</a:t>
            </a:r>
          </a:p>
          <a:p>
            <a:r>
              <a:rPr lang="en-US" dirty="0"/>
              <a:t>P/L @ expiration: ($0.26 x 100shares) =</a:t>
            </a:r>
            <a:r>
              <a:rPr lang="en-US" dirty="0">
                <a:solidFill>
                  <a:srgbClr val="00B050"/>
                </a:solidFill>
              </a:rPr>
              <a:t> </a:t>
            </a:r>
            <a:r>
              <a:rPr lang="en-US" b="1" dirty="0">
                <a:solidFill>
                  <a:srgbClr val="00B050"/>
                </a:solidFill>
              </a:rPr>
              <a:t>$26 </a:t>
            </a:r>
            <a:r>
              <a:rPr lang="en-US" dirty="0"/>
              <a:t>= the full premium you sold for the 1 contract</a:t>
            </a:r>
          </a:p>
        </p:txBody>
      </p:sp>
    </p:spTree>
    <p:extLst>
      <p:ext uri="{BB962C8B-B14F-4D97-AF65-F5344CB8AC3E}">
        <p14:creationId xmlns:p14="http://schemas.microsoft.com/office/powerpoint/2010/main" val="257564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64FD8-FC28-43F1-83BC-0DFED2165DA4}"/>
              </a:ext>
            </a:extLst>
          </p:cNvPr>
          <p:cNvSpPr>
            <a:spLocks noGrp="1"/>
          </p:cNvSpPr>
          <p:nvPr>
            <p:ph type="title"/>
          </p:nvPr>
        </p:nvSpPr>
        <p:spPr/>
        <p:txBody>
          <a:bodyPr/>
          <a:lstStyle/>
          <a:p>
            <a:r>
              <a:rPr lang="en-US" dirty="0"/>
              <a:t>Short Call Option Scenarios</a:t>
            </a:r>
          </a:p>
        </p:txBody>
      </p:sp>
      <p:sp>
        <p:nvSpPr>
          <p:cNvPr id="4" name="Content Placeholder 2">
            <a:extLst>
              <a:ext uri="{FF2B5EF4-FFF2-40B4-BE49-F238E27FC236}">
                <a16:creationId xmlns:a16="http://schemas.microsoft.com/office/drawing/2014/main" id="{ADB33CE4-8881-4EAF-A569-1E17724A144A}"/>
              </a:ext>
            </a:extLst>
          </p:cNvPr>
          <p:cNvSpPr>
            <a:spLocks noGrp="1"/>
          </p:cNvSpPr>
          <p:nvPr>
            <p:ph idx="1"/>
          </p:nvPr>
        </p:nvSpPr>
        <p:spPr>
          <a:xfrm>
            <a:off x="1096963" y="1422400"/>
            <a:ext cx="10058400" cy="4446588"/>
          </a:xfrm>
        </p:spPr>
        <p:txBody>
          <a:bodyPr>
            <a:normAutofit fontScale="85000" lnSpcReduction="20000"/>
          </a:bodyPr>
          <a:lstStyle/>
          <a:p>
            <a:pPr>
              <a:spcBef>
                <a:spcPts val="600"/>
              </a:spcBef>
            </a:pPr>
            <a:r>
              <a:rPr lang="en-US" dirty="0"/>
              <a:t>Current Situation: It is September 9, 2019 and AMAT is at $50.25</a:t>
            </a:r>
          </a:p>
          <a:p>
            <a:pPr>
              <a:spcBef>
                <a:spcPts val="600"/>
              </a:spcBef>
            </a:pPr>
            <a:r>
              <a:rPr lang="en-US" dirty="0"/>
              <a:t>Action: </a:t>
            </a:r>
            <a:r>
              <a:rPr lang="en-US" dirty="0">
                <a:highlight>
                  <a:srgbClr val="C0C0C0"/>
                </a:highlight>
              </a:rPr>
              <a:t>-</a:t>
            </a:r>
            <a:r>
              <a:rPr lang="en-US" dirty="0">
                <a:highlight>
                  <a:srgbClr val="FFFF00"/>
                </a:highlight>
              </a:rPr>
              <a:t>3</a:t>
            </a:r>
            <a:r>
              <a:rPr lang="en-US" dirty="0"/>
              <a:t> @ </a:t>
            </a:r>
            <a:r>
              <a:rPr lang="en-US" dirty="0">
                <a:highlight>
                  <a:srgbClr val="00FF00"/>
                </a:highlight>
              </a:rPr>
              <a:t>$1.15 </a:t>
            </a:r>
            <a:r>
              <a:rPr lang="en-US" dirty="0">
                <a:highlight>
                  <a:srgbClr val="FF0000"/>
                </a:highlight>
              </a:rPr>
              <a:t>AMAT </a:t>
            </a:r>
            <a:r>
              <a:rPr lang="en-US" dirty="0">
                <a:highlight>
                  <a:srgbClr val="00FFFF"/>
                </a:highlight>
              </a:rPr>
              <a:t>20191018</a:t>
            </a:r>
            <a:r>
              <a:rPr lang="en-US" dirty="0"/>
              <a:t> </a:t>
            </a:r>
            <a:r>
              <a:rPr lang="en-US" dirty="0">
                <a:highlight>
                  <a:srgbClr val="FF00FF"/>
                </a:highlight>
              </a:rPr>
              <a:t>52.5</a:t>
            </a:r>
            <a:r>
              <a:rPr lang="en-US" dirty="0">
                <a:highlight>
                  <a:srgbClr val="808000"/>
                </a:highlight>
              </a:rPr>
              <a:t>C</a:t>
            </a:r>
          </a:p>
          <a:p>
            <a:pPr>
              <a:spcBef>
                <a:spcPts val="0"/>
              </a:spcBef>
            </a:pPr>
            <a:r>
              <a:rPr lang="en-US" sz="1600" dirty="0"/>
              <a:t>You </a:t>
            </a:r>
            <a:r>
              <a:rPr lang="en-US" sz="1600" dirty="0">
                <a:highlight>
                  <a:srgbClr val="C0C0C0"/>
                </a:highlight>
              </a:rPr>
              <a:t>sell</a:t>
            </a:r>
            <a:r>
              <a:rPr lang="en-US" sz="1600" dirty="0"/>
              <a:t> </a:t>
            </a:r>
            <a:r>
              <a:rPr lang="en-US" sz="1600" dirty="0">
                <a:highlight>
                  <a:srgbClr val="FFFF00"/>
                </a:highlight>
              </a:rPr>
              <a:t>3</a:t>
            </a:r>
            <a:r>
              <a:rPr lang="en-US" sz="1600" dirty="0"/>
              <a:t> </a:t>
            </a:r>
            <a:r>
              <a:rPr lang="en-US" sz="1600" dirty="0">
                <a:highlight>
                  <a:srgbClr val="808000"/>
                </a:highlight>
              </a:rPr>
              <a:t>call</a:t>
            </a:r>
            <a:r>
              <a:rPr lang="en-US" sz="1600" dirty="0"/>
              <a:t> contracts for </a:t>
            </a:r>
            <a:r>
              <a:rPr lang="en-US" sz="1600" dirty="0">
                <a:highlight>
                  <a:srgbClr val="00FF00"/>
                </a:highlight>
              </a:rPr>
              <a:t>$1.15</a:t>
            </a:r>
            <a:r>
              <a:rPr lang="en-US" sz="1600" dirty="0"/>
              <a:t>/share of </a:t>
            </a:r>
            <a:r>
              <a:rPr lang="en-US" sz="1600" dirty="0">
                <a:highlight>
                  <a:srgbClr val="FF0000"/>
                </a:highlight>
              </a:rPr>
              <a:t>Applied Materials </a:t>
            </a:r>
            <a:r>
              <a:rPr lang="en-US" sz="1600" dirty="0"/>
              <a:t>at a strike price of </a:t>
            </a:r>
            <a:r>
              <a:rPr lang="en-US" sz="1600" dirty="0">
                <a:highlight>
                  <a:srgbClr val="FF00FF"/>
                </a:highlight>
              </a:rPr>
              <a:t>$52.50</a:t>
            </a:r>
            <a:r>
              <a:rPr lang="en-US" sz="1600" dirty="0"/>
              <a:t> that expires </a:t>
            </a:r>
            <a:r>
              <a:rPr lang="en-US" sz="1600" dirty="0">
                <a:highlight>
                  <a:srgbClr val="00FFFF"/>
                </a:highlight>
              </a:rPr>
              <a:t>October 18, 2019</a:t>
            </a:r>
          </a:p>
          <a:p>
            <a:r>
              <a:rPr lang="en-US" dirty="0"/>
              <a:t>Speculation/Expectation: You believe Applied Materials will be below the price of $52.50 by October 18, 2019</a:t>
            </a:r>
          </a:p>
          <a:p>
            <a:r>
              <a:rPr lang="en-US" dirty="0"/>
              <a:t>***************************************************************************</a:t>
            </a:r>
          </a:p>
          <a:p>
            <a:r>
              <a:rPr lang="en-US" dirty="0"/>
              <a:t>1</a:t>
            </a:r>
            <a:r>
              <a:rPr lang="en-US" baseline="30000" dirty="0"/>
              <a:t>st</a:t>
            </a:r>
            <a:r>
              <a:rPr lang="en-US" dirty="0"/>
              <a:t> Reality @ expiration: AMAT is at $60.31 at expiration</a:t>
            </a:r>
          </a:p>
          <a:p>
            <a:pPr lvl="1"/>
            <a:r>
              <a:rPr lang="en-US" dirty="0"/>
              <a:t>Outcome: Your option is ITM; You have the obligation to sell shares of AMAT (have them called away from you) at $52.50 when the stock is already at $60.31</a:t>
            </a:r>
          </a:p>
          <a:p>
            <a:pPr lvl="2"/>
            <a:r>
              <a:rPr lang="en-US" b="1" dirty="0"/>
              <a:t>Note: you are must have enough capital for current price, or you will be borrowing money from your broker at interest (short selling)</a:t>
            </a:r>
          </a:p>
          <a:p>
            <a:r>
              <a:rPr lang="en-US" dirty="0"/>
              <a:t>P/L @ expiration: ($50.50-$60.31+$1.15)/share = </a:t>
            </a:r>
            <a:r>
              <a:rPr lang="en-US" b="1" dirty="0">
                <a:solidFill>
                  <a:srgbClr val="FF0000"/>
                </a:solidFill>
              </a:rPr>
              <a:t>($8.66)/share = ($2,598)…a -753% return!!!</a:t>
            </a:r>
          </a:p>
          <a:p>
            <a:r>
              <a:rPr lang="en-US" b="1" dirty="0">
                <a:solidFill>
                  <a:srgbClr val="FF0000"/>
                </a:solidFill>
              </a:rPr>
              <a:t> </a:t>
            </a:r>
            <a:r>
              <a:rPr lang="en-US" dirty="0"/>
              <a:t>**************************************************************************</a:t>
            </a:r>
          </a:p>
          <a:p>
            <a:r>
              <a:rPr lang="en-US" dirty="0"/>
              <a:t>2</a:t>
            </a:r>
            <a:r>
              <a:rPr lang="en-US" baseline="30000" dirty="0"/>
              <a:t>nd</a:t>
            </a:r>
            <a:r>
              <a:rPr lang="en-US" dirty="0"/>
              <a:t> Reality @ expiration:  AMAT at $52.49 at expiration</a:t>
            </a:r>
          </a:p>
          <a:p>
            <a:r>
              <a:rPr lang="en-US" dirty="0"/>
              <a:t>Outcome: Your option is OTM; it expires worthless</a:t>
            </a:r>
          </a:p>
          <a:p>
            <a:r>
              <a:rPr lang="en-US" dirty="0"/>
              <a:t>P/L @ expiration: ($1.15 x 300shares) =</a:t>
            </a:r>
            <a:r>
              <a:rPr lang="en-US" dirty="0">
                <a:solidFill>
                  <a:srgbClr val="00B050"/>
                </a:solidFill>
              </a:rPr>
              <a:t> </a:t>
            </a:r>
            <a:r>
              <a:rPr lang="en-US" b="1" dirty="0">
                <a:solidFill>
                  <a:srgbClr val="00B050"/>
                </a:solidFill>
              </a:rPr>
              <a:t>$345 </a:t>
            </a:r>
            <a:r>
              <a:rPr lang="en-US" dirty="0"/>
              <a:t>= the full premium you sold for the 3 contracts</a:t>
            </a:r>
          </a:p>
          <a:p>
            <a:endParaRPr lang="en-US" dirty="0"/>
          </a:p>
        </p:txBody>
      </p:sp>
    </p:spTree>
    <p:extLst>
      <p:ext uri="{BB962C8B-B14F-4D97-AF65-F5344CB8AC3E}">
        <p14:creationId xmlns:p14="http://schemas.microsoft.com/office/powerpoint/2010/main" val="400224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E4900-71AE-40C0-8E62-21CC7760C939}"/>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7DE67D0A-C7B3-499A-B1FB-BD541B560100}"/>
              </a:ext>
            </a:extLst>
          </p:cNvPr>
          <p:cNvSpPr>
            <a:spLocks noGrp="1"/>
          </p:cNvSpPr>
          <p:nvPr>
            <p:ph idx="1"/>
          </p:nvPr>
        </p:nvSpPr>
        <p:spPr>
          <a:xfrm>
            <a:off x="825623" y="1422271"/>
            <a:ext cx="10884023" cy="4446823"/>
          </a:xfrm>
        </p:spPr>
        <p:txBody>
          <a:bodyPr/>
          <a:lstStyle/>
          <a:p>
            <a:r>
              <a:rPr lang="en-US" dirty="0"/>
              <a:t>1.  What does buying a put give you?</a:t>
            </a:r>
          </a:p>
          <a:p>
            <a:pPr lvl="1"/>
            <a:r>
              <a:rPr lang="en-US" i="1" dirty="0">
                <a:solidFill>
                  <a:srgbClr val="FF0000"/>
                </a:solidFill>
              </a:rPr>
              <a:t>The right to Sell at a given price at expiration</a:t>
            </a:r>
          </a:p>
          <a:p>
            <a:r>
              <a:rPr lang="en-US" dirty="0"/>
              <a:t>2.  What does selling a call give you?</a:t>
            </a:r>
          </a:p>
          <a:p>
            <a:pPr lvl="1"/>
            <a:r>
              <a:rPr lang="en-US" i="1" dirty="0">
                <a:solidFill>
                  <a:srgbClr val="FF0000"/>
                </a:solidFill>
              </a:rPr>
              <a:t>The obligation to Sell shares (have shares called away from you) at a given price at expiration</a:t>
            </a:r>
          </a:p>
          <a:p>
            <a:r>
              <a:rPr lang="en-US" dirty="0"/>
              <a:t>3.  What is -10 @ $0.95 BAC 24Apr20 22P in layman’s terms?</a:t>
            </a:r>
          </a:p>
          <a:p>
            <a:pPr lvl="1"/>
            <a:r>
              <a:rPr lang="en-US" i="1" dirty="0">
                <a:solidFill>
                  <a:srgbClr val="FF0000"/>
                </a:solidFill>
              </a:rPr>
              <a:t>You sell 10 put contracts for $0.95 each of Bank of America at $22 strike price that expires April 24, 2020</a:t>
            </a:r>
          </a:p>
          <a:p>
            <a:r>
              <a:rPr lang="en-US" dirty="0"/>
              <a:t>4.  What is the max loss of an options contract of BA if bought a 200 strike call for $22.90?   Max profit?</a:t>
            </a:r>
          </a:p>
          <a:p>
            <a:pPr lvl="1"/>
            <a:r>
              <a:rPr lang="en-US" i="1" dirty="0">
                <a:solidFill>
                  <a:srgbClr val="FF0000"/>
                </a:solidFill>
              </a:rPr>
              <a:t>Max Loss is $2,290; max profit is UNLIMITED</a:t>
            </a:r>
          </a:p>
          <a:p>
            <a:r>
              <a:rPr lang="en-US" dirty="0"/>
              <a:t>5.  What is the max loss of an options contract of UNH if sold 275 strike put for $2.85?  Max profit?</a:t>
            </a:r>
          </a:p>
          <a:p>
            <a:pPr lvl="1"/>
            <a:r>
              <a:rPr lang="en-US" dirty="0">
                <a:solidFill>
                  <a:srgbClr val="FF0000"/>
                </a:solidFill>
              </a:rPr>
              <a:t>Max loss is $27,215; max profit is $285</a:t>
            </a:r>
          </a:p>
        </p:txBody>
      </p:sp>
    </p:spTree>
    <p:extLst>
      <p:ext uri="{BB962C8B-B14F-4D97-AF65-F5344CB8AC3E}">
        <p14:creationId xmlns:p14="http://schemas.microsoft.com/office/powerpoint/2010/main" val="35325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7239-2D10-4EC2-B434-05354143FE4E}"/>
              </a:ext>
            </a:extLst>
          </p:cNvPr>
          <p:cNvSpPr>
            <a:spLocks noGrp="1"/>
          </p:cNvSpPr>
          <p:nvPr>
            <p:ph type="title"/>
          </p:nvPr>
        </p:nvSpPr>
        <p:spPr>
          <a:xfrm>
            <a:off x="-1" y="117446"/>
            <a:ext cx="12191999" cy="871460"/>
          </a:xfrm>
        </p:spPr>
        <p:txBody>
          <a:bodyPr>
            <a:normAutofit/>
          </a:bodyPr>
          <a:lstStyle/>
          <a:p>
            <a:pPr algn="ctr"/>
            <a:r>
              <a:rPr lang="en-US" dirty="0"/>
              <a:t>General Disclosure Statement</a:t>
            </a:r>
          </a:p>
        </p:txBody>
      </p:sp>
      <p:sp>
        <p:nvSpPr>
          <p:cNvPr id="3" name="Content Placeholder 2">
            <a:extLst>
              <a:ext uri="{FF2B5EF4-FFF2-40B4-BE49-F238E27FC236}">
                <a16:creationId xmlns:a16="http://schemas.microsoft.com/office/drawing/2014/main" id="{96D6FA93-A536-4857-B2A0-D4A6CD3C359D}"/>
              </a:ext>
            </a:extLst>
          </p:cNvPr>
          <p:cNvSpPr>
            <a:spLocks noGrp="1"/>
          </p:cNvSpPr>
          <p:nvPr>
            <p:ph idx="1"/>
          </p:nvPr>
        </p:nvSpPr>
        <p:spPr>
          <a:xfrm>
            <a:off x="1097279" y="1375873"/>
            <a:ext cx="9539961" cy="4493221"/>
          </a:xfrm>
        </p:spPr>
        <p:txBody>
          <a:bodyPr>
            <a:normAutofit/>
          </a:bodyPr>
          <a:lstStyle/>
          <a:p>
            <a:r>
              <a:rPr lang="en-US" dirty="0"/>
              <a:t>OLD MIDDIES INVESTMENTS, LLC is </a:t>
            </a:r>
            <a:r>
              <a:rPr lang="en-US" i="1" u="sng" dirty="0"/>
              <a:t>not</a:t>
            </a:r>
            <a:r>
              <a:rPr lang="en-US" dirty="0"/>
              <a:t> a Broker Dealer.  OLDMIDDIES INVESTMENTS, LLC provides basic financial literacy and engages in the education of trading and investing in all asset classes.  </a:t>
            </a:r>
          </a:p>
          <a:p>
            <a:r>
              <a:rPr lang="en-US" dirty="0"/>
              <a:t>The information provided is for educational purposes only.  This information neither is, nor should be construed, as an offer, or a solicitation of an offer, to buy or sell</a:t>
            </a:r>
            <a:br>
              <a:rPr lang="en-US" dirty="0"/>
            </a:br>
            <a:r>
              <a:rPr lang="en-US" dirty="0"/>
              <a:t>securities, commodities, or currencies. You shall be fully responsible for any financial decision you make, and such decisions will be based solely on your evaluation of your financial circumstances, investment objectives, risk tolerance, and liquidity needs.</a:t>
            </a:r>
          </a:p>
          <a:p>
            <a:r>
              <a:rPr lang="en-US" dirty="0"/>
              <a:t>No statement in this presentation shall be construed as investment advice; consult a licensed provider in the appropriate financial asset class.   </a:t>
            </a:r>
          </a:p>
          <a:p>
            <a:r>
              <a:rPr lang="en-US" dirty="0"/>
              <a:t>No representation is being made that any portfolio will, or is likely to achieve profits or losses similar to those shown.  All investments and trades carry risks.</a:t>
            </a:r>
          </a:p>
          <a:p>
            <a:endParaRPr lang="en-US" dirty="0"/>
          </a:p>
        </p:txBody>
      </p:sp>
    </p:spTree>
    <p:extLst>
      <p:ext uri="{BB962C8B-B14F-4D97-AF65-F5344CB8AC3E}">
        <p14:creationId xmlns:p14="http://schemas.microsoft.com/office/powerpoint/2010/main" val="1105901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3A60-91E0-4D92-A7BB-E85243254B1A}"/>
              </a:ext>
            </a:extLst>
          </p:cNvPr>
          <p:cNvSpPr>
            <a:spLocks noGrp="1"/>
          </p:cNvSpPr>
          <p:nvPr>
            <p:ph type="title"/>
          </p:nvPr>
        </p:nvSpPr>
        <p:spPr/>
        <p:txBody>
          <a:bodyPr/>
          <a:lstStyle/>
          <a:p>
            <a:r>
              <a:rPr lang="en-US" dirty="0"/>
              <a:t>Options Disclosure Statement</a:t>
            </a:r>
          </a:p>
        </p:txBody>
      </p:sp>
      <p:sp>
        <p:nvSpPr>
          <p:cNvPr id="5" name="Content Placeholder 2">
            <a:extLst>
              <a:ext uri="{FF2B5EF4-FFF2-40B4-BE49-F238E27FC236}">
                <a16:creationId xmlns:a16="http://schemas.microsoft.com/office/drawing/2014/main" id="{F8D4AD26-3732-4BB2-B995-605FB10189EB}"/>
              </a:ext>
            </a:extLst>
          </p:cNvPr>
          <p:cNvSpPr txBox="1">
            <a:spLocks/>
          </p:cNvSpPr>
          <p:nvPr/>
        </p:nvSpPr>
        <p:spPr>
          <a:xfrm>
            <a:off x="1097279" y="1375873"/>
            <a:ext cx="9539961" cy="449322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70C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70C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70C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70C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solidFill>
                  <a:srgbClr val="002060"/>
                </a:solidFill>
              </a:rPr>
              <a:t>Options involve high risk and are not suitable for all investors.  Prior to buying or selling an option, an individual must receive a copy of Characteristics and Risks of Standardized Options which can be obtained from their broker.  For more information visit </a:t>
            </a:r>
            <a:r>
              <a:rPr lang="en-US" dirty="0">
                <a:solidFill>
                  <a:srgbClr val="00B0F0"/>
                </a:solidFill>
                <a:hlinkClick r:id="rId2">
                  <a:extLst>
                    <a:ext uri="{A12FA001-AC4F-418D-AE19-62706E023703}">
                      <ahyp:hlinkClr xmlns:ahyp="http://schemas.microsoft.com/office/drawing/2018/hyperlinkcolor" val="tx"/>
                    </a:ext>
                  </a:extLst>
                </a:hlinkClick>
              </a:rPr>
              <a:t>Characteristics and Risks of Standardized Options</a:t>
            </a:r>
            <a:r>
              <a:rPr lang="en-US" dirty="0">
                <a:solidFill>
                  <a:srgbClr val="00B0F0"/>
                </a:solidFill>
              </a:rPr>
              <a:t> </a:t>
            </a:r>
            <a:r>
              <a:rPr lang="en-US" dirty="0">
                <a:solidFill>
                  <a:srgbClr val="002060"/>
                </a:solidFill>
              </a:rPr>
              <a:t>website.</a:t>
            </a:r>
          </a:p>
          <a:p>
            <a:endParaRPr lang="en-US" dirty="0">
              <a:solidFill>
                <a:srgbClr val="002060"/>
              </a:solidFill>
            </a:endParaRPr>
          </a:p>
          <a:p>
            <a:r>
              <a:rPr lang="en-US" dirty="0">
                <a:solidFill>
                  <a:srgbClr val="002060"/>
                </a:solidFill>
              </a:rPr>
              <a:t>The information in this presentation is provided solely for general education and information purposes and therefore should not be considered complete, precise or current.  Many of the matters discussed are subject to detailed rules, regulations and statutory provisions which should be referred to for additional detail and are subject to changes that may not be reflected in this presentation.  </a:t>
            </a:r>
          </a:p>
        </p:txBody>
      </p:sp>
    </p:spTree>
    <p:extLst>
      <p:ext uri="{BB962C8B-B14F-4D97-AF65-F5344CB8AC3E}">
        <p14:creationId xmlns:p14="http://schemas.microsoft.com/office/powerpoint/2010/main" val="3306263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EFDBE-99F2-4DEF-A96C-D30EFAABFA7B}"/>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4E1032D6-666E-4E06-87BA-3712FAACEE2A}"/>
              </a:ext>
            </a:extLst>
          </p:cNvPr>
          <p:cNvSpPr>
            <a:spLocks noGrp="1"/>
          </p:cNvSpPr>
          <p:nvPr>
            <p:ph idx="1"/>
          </p:nvPr>
        </p:nvSpPr>
        <p:spPr/>
        <p:txBody>
          <a:bodyPr/>
          <a:lstStyle/>
          <a:p>
            <a:r>
              <a:rPr lang="en-US" dirty="0"/>
              <a:t>- Debunk the myths about options</a:t>
            </a:r>
          </a:p>
          <a:p>
            <a:r>
              <a:rPr lang="en-US" dirty="0"/>
              <a:t>- Understand the characteristics of options and what they can provide</a:t>
            </a:r>
          </a:p>
          <a:p>
            <a:r>
              <a:rPr lang="en-US" dirty="0"/>
              <a:t>- Apply real world situations with options contracts</a:t>
            </a:r>
          </a:p>
          <a:p>
            <a:r>
              <a:rPr lang="en-US" dirty="0"/>
              <a:t>- Understand options terminology</a:t>
            </a:r>
          </a:p>
          <a:p>
            <a:r>
              <a:rPr lang="en-US" dirty="0"/>
              <a:t>- Breakdown the components of an options contract</a:t>
            </a:r>
          </a:p>
          <a:p>
            <a:r>
              <a:rPr lang="en-US" dirty="0"/>
              <a:t>- Apply scenarios of the four different types of single-leg options</a:t>
            </a:r>
          </a:p>
          <a:p>
            <a:endParaRPr lang="en-US" dirty="0"/>
          </a:p>
          <a:p>
            <a:endParaRPr lang="en-US" dirty="0"/>
          </a:p>
        </p:txBody>
      </p:sp>
    </p:spTree>
    <p:extLst>
      <p:ext uri="{BB962C8B-B14F-4D97-AF65-F5344CB8AC3E}">
        <p14:creationId xmlns:p14="http://schemas.microsoft.com/office/powerpoint/2010/main" val="3702531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0EFA1-D777-45C7-B70C-3F2027DD06C6}"/>
              </a:ext>
            </a:extLst>
          </p:cNvPr>
          <p:cNvSpPr>
            <a:spLocks noGrp="1"/>
          </p:cNvSpPr>
          <p:nvPr>
            <p:ph type="title"/>
          </p:nvPr>
        </p:nvSpPr>
        <p:spPr/>
        <p:txBody>
          <a:bodyPr/>
          <a:lstStyle/>
          <a:p>
            <a:r>
              <a:rPr lang="en-US" dirty="0"/>
              <a:t>Beware of Options!!!??</a:t>
            </a:r>
          </a:p>
        </p:txBody>
      </p:sp>
      <p:pic>
        <p:nvPicPr>
          <p:cNvPr id="1026" name="Picture 2" descr="Don't let assignment cause you anxiety!">
            <a:extLst>
              <a:ext uri="{FF2B5EF4-FFF2-40B4-BE49-F238E27FC236}">
                <a16:creationId xmlns:a16="http://schemas.microsoft.com/office/drawing/2014/main" id="{7032CD14-69C7-4571-B582-1568E14BE16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51950" y="1228471"/>
            <a:ext cx="4762500" cy="2686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C0281BD-ABE2-49A9-92B6-8FD3F2838FA7}"/>
              </a:ext>
            </a:extLst>
          </p:cNvPr>
          <p:cNvSpPr txBox="1"/>
          <p:nvPr/>
        </p:nvSpPr>
        <p:spPr>
          <a:xfrm>
            <a:off x="2725444" y="4057095"/>
            <a:ext cx="7288567" cy="2185214"/>
          </a:xfrm>
          <a:prstGeom prst="rect">
            <a:avLst/>
          </a:prstGeom>
          <a:noFill/>
        </p:spPr>
        <p:txBody>
          <a:bodyPr wrap="square" rtlCol="0">
            <a:spAutoFit/>
          </a:bodyPr>
          <a:lstStyle/>
          <a:p>
            <a:r>
              <a:rPr lang="en-US" dirty="0">
                <a:solidFill>
                  <a:srgbClr val="002060"/>
                </a:solidFill>
              </a:rPr>
              <a:t>Common MYTHS about options:</a:t>
            </a:r>
          </a:p>
          <a:p>
            <a:pPr marL="285750" indent="-285750">
              <a:buFontTx/>
              <a:buChar char="-"/>
            </a:pPr>
            <a:r>
              <a:rPr lang="en-US" dirty="0">
                <a:solidFill>
                  <a:srgbClr val="002060"/>
                </a:solidFill>
              </a:rPr>
              <a:t>They are dangerous and very risky</a:t>
            </a:r>
          </a:p>
          <a:p>
            <a:pPr marL="285750" indent="-285750">
              <a:buFontTx/>
              <a:buChar char="-"/>
            </a:pPr>
            <a:r>
              <a:rPr lang="en-US" dirty="0">
                <a:solidFill>
                  <a:srgbClr val="002060"/>
                </a:solidFill>
              </a:rPr>
              <a:t>You can lose a lot of money</a:t>
            </a:r>
          </a:p>
          <a:p>
            <a:pPr marL="285750" indent="-285750">
              <a:buFontTx/>
              <a:buChar char="-"/>
            </a:pPr>
            <a:r>
              <a:rPr lang="en-US" dirty="0">
                <a:solidFill>
                  <a:srgbClr val="002060"/>
                </a:solidFill>
              </a:rPr>
              <a:t>Too complicated to understand</a:t>
            </a:r>
          </a:p>
          <a:p>
            <a:pPr marL="285750" indent="-285750">
              <a:buFontTx/>
              <a:buChar char="-"/>
            </a:pPr>
            <a:r>
              <a:rPr lang="en-US" dirty="0">
                <a:solidFill>
                  <a:srgbClr val="002060"/>
                </a:solidFill>
              </a:rPr>
              <a:t>Only for experienced or professional traders</a:t>
            </a:r>
          </a:p>
          <a:p>
            <a:pPr marL="285750" indent="-285750">
              <a:buFontTx/>
              <a:buChar char="-"/>
            </a:pPr>
            <a:endParaRPr lang="en-US" dirty="0">
              <a:solidFill>
                <a:srgbClr val="002060"/>
              </a:solidFill>
            </a:endParaRPr>
          </a:p>
          <a:p>
            <a:pPr algn="ctr"/>
            <a:r>
              <a:rPr lang="en-US" sz="2800" dirty="0">
                <a:solidFill>
                  <a:srgbClr val="002060"/>
                </a:solidFill>
              </a:rPr>
              <a:t>BUT the </a:t>
            </a:r>
            <a:r>
              <a:rPr lang="en-US" sz="2800" i="1" dirty="0">
                <a:solidFill>
                  <a:srgbClr val="002060"/>
                </a:solidFill>
              </a:rPr>
              <a:t>TRUTH</a:t>
            </a:r>
            <a:r>
              <a:rPr lang="en-US" sz="2800" dirty="0">
                <a:solidFill>
                  <a:srgbClr val="002060"/>
                </a:solidFill>
              </a:rPr>
              <a:t> about options is…</a:t>
            </a:r>
          </a:p>
        </p:txBody>
      </p:sp>
    </p:spTree>
    <p:extLst>
      <p:ext uri="{BB962C8B-B14F-4D97-AF65-F5344CB8AC3E}">
        <p14:creationId xmlns:p14="http://schemas.microsoft.com/office/powerpoint/2010/main" val="399855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2F871-640C-4DE3-BF0C-86F60FB4A4A0}"/>
              </a:ext>
            </a:extLst>
          </p:cNvPr>
          <p:cNvSpPr>
            <a:spLocks noGrp="1"/>
          </p:cNvSpPr>
          <p:nvPr>
            <p:ph type="title"/>
          </p:nvPr>
        </p:nvSpPr>
        <p:spPr/>
        <p:txBody>
          <a:bodyPr/>
          <a:lstStyle/>
          <a:p>
            <a:r>
              <a:rPr lang="en-US" dirty="0"/>
              <a:t>What do Options Provide?</a:t>
            </a:r>
          </a:p>
        </p:txBody>
      </p:sp>
      <p:pic>
        <p:nvPicPr>
          <p:cNvPr id="8" name="Content Placeholder 7">
            <a:extLst>
              <a:ext uri="{FF2B5EF4-FFF2-40B4-BE49-F238E27FC236}">
                <a16:creationId xmlns:a16="http://schemas.microsoft.com/office/drawing/2014/main" id="{4F336AA7-09A1-4D8E-B838-B186994BBE2F}"/>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3206" y="1779008"/>
            <a:ext cx="2308545" cy="2044483"/>
          </a:xfrm>
          <a:blipFill>
            <a:blip r:embed="rId5"/>
            <a:tile tx="0" ty="0" sx="100000" sy="100000" flip="none" algn="tl"/>
          </a:blipFill>
        </p:spPr>
      </p:pic>
      <p:pic>
        <p:nvPicPr>
          <p:cNvPr id="11" name="Picture 10">
            <a:extLst>
              <a:ext uri="{FF2B5EF4-FFF2-40B4-BE49-F238E27FC236}">
                <a16:creationId xmlns:a16="http://schemas.microsoft.com/office/drawing/2014/main" id="{F64415B6-51AE-44EF-A130-CB59022C1CBB}"/>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3102" b="1616"/>
          <a:stretch/>
        </p:blipFill>
        <p:spPr>
          <a:xfrm>
            <a:off x="3398271" y="1779008"/>
            <a:ext cx="2666717" cy="2044483"/>
          </a:xfrm>
          <a:prstGeom prst="rect">
            <a:avLst/>
          </a:prstGeom>
        </p:spPr>
      </p:pic>
      <p:pic>
        <p:nvPicPr>
          <p:cNvPr id="14" name="Picture 13">
            <a:extLst>
              <a:ext uri="{FF2B5EF4-FFF2-40B4-BE49-F238E27FC236}">
                <a16:creationId xmlns:a16="http://schemas.microsoft.com/office/drawing/2014/main" id="{36011F78-6875-4F4B-BA23-2414531DBD55}"/>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10452"/>
          <a:stretch/>
        </p:blipFill>
        <p:spPr>
          <a:xfrm>
            <a:off x="6681508" y="1779008"/>
            <a:ext cx="2175405" cy="2044483"/>
          </a:xfrm>
          <a:prstGeom prst="rect">
            <a:avLst/>
          </a:prstGeom>
        </p:spPr>
      </p:pic>
      <p:sp>
        <p:nvSpPr>
          <p:cNvPr id="15" name="TextBox 14">
            <a:extLst>
              <a:ext uri="{FF2B5EF4-FFF2-40B4-BE49-F238E27FC236}">
                <a16:creationId xmlns:a16="http://schemas.microsoft.com/office/drawing/2014/main" id="{FC4080DC-0AA4-498B-AD10-C69456742644}"/>
              </a:ext>
            </a:extLst>
          </p:cNvPr>
          <p:cNvSpPr txBox="1"/>
          <p:nvPr/>
        </p:nvSpPr>
        <p:spPr>
          <a:xfrm>
            <a:off x="636202" y="4151928"/>
            <a:ext cx="1982552" cy="461665"/>
          </a:xfrm>
          <a:prstGeom prst="rect">
            <a:avLst/>
          </a:prstGeom>
          <a:noFill/>
        </p:spPr>
        <p:txBody>
          <a:bodyPr wrap="square" rtlCol="0">
            <a:spAutoFit/>
          </a:bodyPr>
          <a:lstStyle/>
          <a:p>
            <a:pPr algn="ctr"/>
            <a:r>
              <a:rPr lang="en-US" sz="2400" dirty="0">
                <a:solidFill>
                  <a:srgbClr val="002060"/>
                </a:solidFill>
              </a:rPr>
              <a:t>Agreement</a:t>
            </a:r>
          </a:p>
        </p:txBody>
      </p:sp>
      <p:sp>
        <p:nvSpPr>
          <p:cNvPr id="16" name="TextBox 15">
            <a:extLst>
              <a:ext uri="{FF2B5EF4-FFF2-40B4-BE49-F238E27FC236}">
                <a16:creationId xmlns:a16="http://schemas.microsoft.com/office/drawing/2014/main" id="{D9B752A2-AFB3-41E8-B473-11FFDB01D4DA}"/>
              </a:ext>
            </a:extLst>
          </p:cNvPr>
          <p:cNvSpPr txBox="1"/>
          <p:nvPr/>
        </p:nvSpPr>
        <p:spPr>
          <a:xfrm>
            <a:off x="3666846" y="4147826"/>
            <a:ext cx="1847461" cy="461665"/>
          </a:xfrm>
          <a:prstGeom prst="rect">
            <a:avLst/>
          </a:prstGeom>
          <a:noFill/>
        </p:spPr>
        <p:txBody>
          <a:bodyPr wrap="square" rtlCol="0">
            <a:spAutoFit/>
          </a:bodyPr>
          <a:lstStyle/>
          <a:p>
            <a:pPr algn="ctr"/>
            <a:r>
              <a:rPr lang="en-US" sz="2400" dirty="0">
                <a:solidFill>
                  <a:srgbClr val="002060"/>
                </a:solidFill>
              </a:rPr>
              <a:t>Leverage</a:t>
            </a:r>
          </a:p>
        </p:txBody>
      </p:sp>
      <p:sp>
        <p:nvSpPr>
          <p:cNvPr id="17" name="TextBox 16">
            <a:extLst>
              <a:ext uri="{FF2B5EF4-FFF2-40B4-BE49-F238E27FC236}">
                <a16:creationId xmlns:a16="http://schemas.microsoft.com/office/drawing/2014/main" id="{8B01B9BE-265F-4B6F-91A6-4235CB638011}"/>
              </a:ext>
            </a:extLst>
          </p:cNvPr>
          <p:cNvSpPr txBox="1"/>
          <p:nvPr/>
        </p:nvSpPr>
        <p:spPr>
          <a:xfrm>
            <a:off x="6845479" y="4147826"/>
            <a:ext cx="1847461" cy="461665"/>
          </a:xfrm>
          <a:prstGeom prst="rect">
            <a:avLst/>
          </a:prstGeom>
          <a:noFill/>
        </p:spPr>
        <p:txBody>
          <a:bodyPr wrap="square" rtlCol="0">
            <a:spAutoFit/>
          </a:bodyPr>
          <a:lstStyle/>
          <a:p>
            <a:pPr algn="ctr"/>
            <a:r>
              <a:rPr lang="en-US" sz="2400" dirty="0">
                <a:solidFill>
                  <a:srgbClr val="002060"/>
                </a:solidFill>
              </a:rPr>
              <a:t>Protection</a:t>
            </a:r>
          </a:p>
        </p:txBody>
      </p:sp>
      <p:pic>
        <p:nvPicPr>
          <p:cNvPr id="4" name="Picture 3">
            <a:extLst>
              <a:ext uri="{FF2B5EF4-FFF2-40B4-BE49-F238E27FC236}">
                <a16:creationId xmlns:a16="http://schemas.microsoft.com/office/drawing/2014/main" id="{738E1886-D242-456B-9289-D036D56C0522}"/>
              </a:ext>
            </a:extLst>
          </p:cNvPr>
          <p:cNvPicPr>
            <a:picLocks noChangeAspect="1"/>
          </p:cNvPicPr>
          <p:nvPr/>
        </p:nvPicPr>
        <p:blipFill rotWithShape="1">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b="18277"/>
          <a:stretch/>
        </p:blipFill>
        <p:spPr>
          <a:xfrm>
            <a:off x="9643970" y="1768692"/>
            <a:ext cx="2074824" cy="2054799"/>
          </a:xfrm>
          <a:prstGeom prst="rect">
            <a:avLst/>
          </a:prstGeom>
        </p:spPr>
      </p:pic>
      <p:sp>
        <p:nvSpPr>
          <p:cNvPr id="12" name="TextBox 11">
            <a:extLst>
              <a:ext uri="{FF2B5EF4-FFF2-40B4-BE49-F238E27FC236}">
                <a16:creationId xmlns:a16="http://schemas.microsoft.com/office/drawing/2014/main" id="{0FA56A31-6550-41F6-BEEF-70113F2EA878}"/>
              </a:ext>
            </a:extLst>
          </p:cNvPr>
          <p:cNvSpPr txBox="1"/>
          <p:nvPr/>
        </p:nvSpPr>
        <p:spPr>
          <a:xfrm>
            <a:off x="9871333" y="4141612"/>
            <a:ext cx="1847461" cy="461665"/>
          </a:xfrm>
          <a:prstGeom prst="rect">
            <a:avLst/>
          </a:prstGeom>
          <a:noFill/>
        </p:spPr>
        <p:txBody>
          <a:bodyPr wrap="square" rtlCol="0">
            <a:spAutoFit/>
          </a:bodyPr>
          <a:lstStyle/>
          <a:p>
            <a:pPr algn="ctr"/>
            <a:r>
              <a:rPr lang="en-US" sz="2400" dirty="0">
                <a:solidFill>
                  <a:srgbClr val="002060"/>
                </a:solidFill>
              </a:rPr>
              <a:t>Versatility</a:t>
            </a:r>
          </a:p>
        </p:txBody>
      </p:sp>
    </p:spTree>
    <p:extLst>
      <p:ext uri="{BB962C8B-B14F-4D97-AF65-F5344CB8AC3E}">
        <p14:creationId xmlns:p14="http://schemas.microsoft.com/office/powerpoint/2010/main" val="346365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AA4C-C39B-4277-916F-6A21F06CFBBA}"/>
              </a:ext>
            </a:extLst>
          </p:cNvPr>
          <p:cNvSpPr>
            <a:spLocks noGrp="1"/>
          </p:cNvSpPr>
          <p:nvPr>
            <p:ph type="title"/>
          </p:nvPr>
        </p:nvSpPr>
        <p:spPr/>
        <p:txBody>
          <a:bodyPr/>
          <a:lstStyle/>
          <a:p>
            <a:r>
              <a:rPr lang="en-US" dirty="0"/>
              <a:t>Options Defined</a:t>
            </a:r>
          </a:p>
        </p:txBody>
      </p:sp>
      <p:sp>
        <p:nvSpPr>
          <p:cNvPr id="3" name="Content Placeholder 2">
            <a:extLst>
              <a:ext uri="{FF2B5EF4-FFF2-40B4-BE49-F238E27FC236}">
                <a16:creationId xmlns:a16="http://schemas.microsoft.com/office/drawing/2014/main" id="{419856DC-055C-4CB3-B428-52F07C6C7613}"/>
              </a:ext>
            </a:extLst>
          </p:cNvPr>
          <p:cNvSpPr>
            <a:spLocks noGrp="1"/>
          </p:cNvSpPr>
          <p:nvPr>
            <p:ph idx="1"/>
          </p:nvPr>
        </p:nvSpPr>
        <p:spPr/>
        <p:txBody>
          <a:bodyPr/>
          <a:lstStyle/>
          <a:p>
            <a:r>
              <a:rPr lang="en-US" dirty="0"/>
              <a:t>Known as </a:t>
            </a:r>
            <a:r>
              <a:rPr lang="en-US" i="1" dirty="0">
                <a:solidFill>
                  <a:srgbClr val="FF0000"/>
                </a:solidFill>
              </a:rPr>
              <a:t>derivatives</a:t>
            </a:r>
            <a:r>
              <a:rPr lang="en-US" dirty="0">
                <a:solidFill>
                  <a:srgbClr val="FF0000"/>
                </a:solidFill>
              </a:rPr>
              <a:t> </a:t>
            </a:r>
            <a:r>
              <a:rPr lang="en-US" dirty="0"/>
              <a:t>since they derive their price from an underlying security/asset.</a:t>
            </a:r>
          </a:p>
          <a:p>
            <a:r>
              <a:rPr lang="en-US" dirty="0"/>
              <a:t>A </a:t>
            </a:r>
            <a:r>
              <a:rPr lang="en-US" i="1" dirty="0">
                <a:solidFill>
                  <a:srgbClr val="FF0000"/>
                </a:solidFill>
              </a:rPr>
              <a:t>contractual agreement </a:t>
            </a:r>
            <a:r>
              <a:rPr lang="en-US" dirty="0"/>
              <a:t>between two parties, the buyer and the seller.</a:t>
            </a:r>
          </a:p>
          <a:p>
            <a:r>
              <a:rPr lang="en-US" dirty="0"/>
              <a:t>Gives (</a:t>
            </a:r>
            <a:r>
              <a:rPr lang="en-US" i="1" dirty="0">
                <a:solidFill>
                  <a:srgbClr val="FF0000"/>
                </a:solidFill>
              </a:rPr>
              <a:t>the buyer</a:t>
            </a:r>
            <a:r>
              <a:rPr lang="en-US" dirty="0"/>
              <a:t>) the </a:t>
            </a:r>
            <a:r>
              <a:rPr lang="en-US" i="1" dirty="0">
                <a:solidFill>
                  <a:srgbClr val="FF0000"/>
                </a:solidFill>
              </a:rPr>
              <a:t>right </a:t>
            </a:r>
            <a:r>
              <a:rPr lang="en-US" dirty="0"/>
              <a:t>to buy or sell an </a:t>
            </a:r>
            <a:r>
              <a:rPr lang="en-US" i="1" dirty="0">
                <a:solidFill>
                  <a:srgbClr val="FF0000"/>
                </a:solidFill>
              </a:rPr>
              <a:t>underlying asset </a:t>
            </a:r>
            <a:r>
              <a:rPr lang="en-US" dirty="0"/>
              <a:t>at a </a:t>
            </a:r>
            <a:r>
              <a:rPr lang="en-US" i="1" dirty="0">
                <a:solidFill>
                  <a:srgbClr val="FF0000"/>
                </a:solidFill>
              </a:rPr>
              <a:t>particular price </a:t>
            </a:r>
            <a:r>
              <a:rPr lang="en-US" dirty="0"/>
              <a:t>on or before a </a:t>
            </a:r>
            <a:r>
              <a:rPr lang="en-US" i="1" dirty="0">
                <a:solidFill>
                  <a:srgbClr val="FF0000"/>
                </a:solidFill>
              </a:rPr>
              <a:t>certain date</a:t>
            </a:r>
            <a:r>
              <a:rPr lang="en-US" dirty="0"/>
              <a:t>.</a:t>
            </a:r>
          </a:p>
          <a:p>
            <a:r>
              <a:rPr lang="en-US" dirty="0"/>
              <a:t>Gives (</a:t>
            </a:r>
            <a:r>
              <a:rPr lang="en-US" i="1" dirty="0">
                <a:solidFill>
                  <a:srgbClr val="FF0000"/>
                </a:solidFill>
              </a:rPr>
              <a:t>the seller</a:t>
            </a:r>
            <a:r>
              <a:rPr lang="en-US" dirty="0"/>
              <a:t>) the </a:t>
            </a:r>
            <a:r>
              <a:rPr lang="en-US" i="1" dirty="0">
                <a:solidFill>
                  <a:srgbClr val="FF0000"/>
                </a:solidFill>
              </a:rPr>
              <a:t>obligation </a:t>
            </a:r>
            <a:r>
              <a:rPr lang="en-US" dirty="0"/>
              <a:t>to buy or sell shares of an underlying asset at a particular price on or before a certain date.</a:t>
            </a:r>
          </a:p>
        </p:txBody>
      </p:sp>
    </p:spTree>
    <p:extLst>
      <p:ext uri="{BB962C8B-B14F-4D97-AF65-F5344CB8AC3E}">
        <p14:creationId xmlns:p14="http://schemas.microsoft.com/office/powerpoint/2010/main" val="2270769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9293-4D93-4945-9ADC-4672FBCED0E2}"/>
              </a:ext>
            </a:extLst>
          </p:cNvPr>
          <p:cNvSpPr>
            <a:spLocks noGrp="1"/>
          </p:cNvSpPr>
          <p:nvPr>
            <p:ph type="title"/>
          </p:nvPr>
        </p:nvSpPr>
        <p:spPr/>
        <p:txBody>
          <a:bodyPr/>
          <a:lstStyle/>
          <a:p>
            <a:r>
              <a:rPr lang="en-US" dirty="0"/>
              <a:t>Coupon Example</a:t>
            </a:r>
          </a:p>
        </p:txBody>
      </p:sp>
      <p:pic>
        <p:nvPicPr>
          <p:cNvPr id="4" name="Picture 3">
            <a:extLst>
              <a:ext uri="{FF2B5EF4-FFF2-40B4-BE49-F238E27FC236}">
                <a16:creationId xmlns:a16="http://schemas.microsoft.com/office/drawing/2014/main" id="{21686656-F437-4A42-8333-2648492F1F51}"/>
              </a:ext>
            </a:extLst>
          </p:cNvPr>
          <p:cNvPicPr>
            <a:picLocks noChangeAspect="1"/>
          </p:cNvPicPr>
          <p:nvPr/>
        </p:nvPicPr>
        <p:blipFill rotWithShape="1">
          <a:blip r:embed="rId2"/>
          <a:srcRect l="6811" t="29159" r="48878" b="8436"/>
          <a:stretch/>
        </p:blipFill>
        <p:spPr>
          <a:xfrm>
            <a:off x="1469672" y="1287625"/>
            <a:ext cx="9252656" cy="4282750"/>
          </a:xfrm>
          <a:prstGeom prst="rect">
            <a:avLst/>
          </a:prstGeom>
        </p:spPr>
      </p:pic>
    </p:spTree>
    <p:extLst>
      <p:ext uri="{BB962C8B-B14F-4D97-AF65-F5344CB8AC3E}">
        <p14:creationId xmlns:p14="http://schemas.microsoft.com/office/powerpoint/2010/main" val="122776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F6DB6-4C2A-44C1-9A95-3A693ADE02AC}"/>
              </a:ext>
            </a:extLst>
          </p:cNvPr>
          <p:cNvSpPr>
            <a:spLocks noGrp="1"/>
          </p:cNvSpPr>
          <p:nvPr>
            <p:ph type="title"/>
          </p:nvPr>
        </p:nvSpPr>
        <p:spPr/>
        <p:txBody>
          <a:bodyPr/>
          <a:lstStyle/>
          <a:p>
            <a:r>
              <a:rPr lang="en-US" dirty="0"/>
              <a:t>House Example</a:t>
            </a:r>
          </a:p>
        </p:txBody>
      </p:sp>
      <p:sp>
        <p:nvSpPr>
          <p:cNvPr id="9" name="Content Placeholder 8">
            <a:extLst>
              <a:ext uri="{FF2B5EF4-FFF2-40B4-BE49-F238E27FC236}">
                <a16:creationId xmlns:a16="http://schemas.microsoft.com/office/drawing/2014/main" id="{079DCF4B-5CCC-4A59-B558-87AB79004423}"/>
              </a:ext>
            </a:extLst>
          </p:cNvPr>
          <p:cNvSpPr>
            <a:spLocks noGrp="1"/>
          </p:cNvSpPr>
          <p:nvPr>
            <p:ph idx="1"/>
          </p:nvPr>
        </p:nvSpPr>
        <p:spPr>
          <a:xfrm>
            <a:off x="4351487" y="1595535"/>
            <a:ext cx="6984896" cy="4446823"/>
          </a:xfrm>
        </p:spPr>
        <p:txBody>
          <a:bodyPr>
            <a:normAutofit lnSpcReduction="10000"/>
          </a:bodyPr>
          <a:lstStyle/>
          <a:p>
            <a:r>
              <a:rPr lang="en-US" dirty="0"/>
              <a:t>You pay $25,000 to own the “Right to Buy” the house for $750,000 during the next three months.</a:t>
            </a:r>
          </a:p>
          <a:p>
            <a:r>
              <a:rPr lang="en-US" dirty="0"/>
              <a:t>The seller receives $25,000 and is now obligated to sell the house to you for $750,000 if you ask for it during the next three months.</a:t>
            </a:r>
          </a:p>
          <a:p>
            <a:r>
              <a:rPr lang="en-US" dirty="0"/>
              <a:t>Why would anyone do this?</a:t>
            </a:r>
          </a:p>
          <a:p>
            <a:r>
              <a:rPr lang="en-US" dirty="0">
                <a:solidFill>
                  <a:srgbClr val="FF0000"/>
                </a:solidFill>
              </a:rPr>
              <a:t>Two things can happen…</a:t>
            </a:r>
          </a:p>
          <a:p>
            <a:pPr lvl="1"/>
            <a:r>
              <a:rPr lang="en-US" dirty="0">
                <a:solidFill>
                  <a:srgbClr val="FF0000"/>
                </a:solidFill>
              </a:rPr>
              <a:t>1) The house loses value and is now worth $500,000</a:t>
            </a:r>
          </a:p>
          <a:p>
            <a:pPr lvl="3"/>
            <a:r>
              <a:rPr lang="en-US" dirty="0">
                <a:solidFill>
                  <a:srgbClr val="FF0000"/>
                </a:solidFill>
              </a:rPr>
              <a:t>The most you lost in this transaction is $25,000 instead of $250,000 (</a:t>
            </a:r>
            <a:r>
              <a:rPr lang="en-US" i="1" dirty="0">
                <a:solidFill>
                  <a:srgbClr val="FF0000"/>
                </a:solidFill>
              </a:rPr>
              <a:t>protection</a:t>
            </a:r>
            <a:r>
              <a:rPr lang="en-US" dirty="0">
                <a:solidFill>
                  <a:srgbClr val="FF0000"/>
                </a:solidFill>
              </a:rPr>
              <a:t>)</a:t>
            </a:r>
          </a:p>
          <a:p>
            <a:pPr lvl="3"/>
            <a:r>
              <a:rPr lang="en-US" dirty="0">
                <a:solidFill>
                  <a:srgbClr val="FF0000"/>
                </a:solidFill>
              </a:rPr>
              <a:t>You never had to buy the house and tie-up capital of $750,000 (</a:t>
            </a:r>
            <a:r>
              <a:rPr lang="en-US" i="1" dirty="0">
                <a:solidFill>
                  <a:srgbClr val="FF0000"/>
                </a:solidFill>
              </a:rPr>
              <a:t>leveraging</a:t>
            </a:r>
            <a:r>
              <a:rPr lang="en-US" dirty="0">
                <a:solidFill>
                  <a:srgbClr val="FF0000"/>
                </a:solidFill>
              </a:rPr>
              <a:t>)</a:t>
            </a:r>
          </a:p>
          <a:p>
            <a:pPr lvl="1"/>
            <a:r>
              <a:rPr lang="en-US" dirty="0">
                <a:solidFill>
                  <a:srgbClr val="FF0000"/>
                </a:solidFill>
              </a:rPr>
              <a:t>2) The house gains value and is worth $1,000,000</a:t>
            </a:r>
          </a:p>
          <a:p>
            <a:pPr lvl="3"/>
            <a:r>
              <a:rPr lang="en-US" dirty="0">
                <a:solidFill>
                  <a:srgbClr val="FF0000"/>
                </a:solidFill>
              </a:rPr>
              <a:t>You can go ahead and buy the house for $750K and sell it at $1M (market price) and realize $225K of profit ($1M - $750K - $25K).  This would tie-up $750K temporarily.</a:t>
            </a:r>
          </a:p>
          <a:p>
            <a:pPr lvl="3"/>
            <a:r>
              <a:rPr lang="en-US" dirty="0">
                <a:solidFill>
                  <a:srgbClr val="FF0000"/>
                </a:solidFill>
              </a:rPr>
              <a:t>You can sell your right to buy the house at $750K to someone else and collect the difference.  That right provides a $250K advantage to the owner of the right, therefore it is worth at least $250K providing a $225K profit (the same as before) without having to own the house and tie-up $750K.</a:t>
            </a:r>
          </a:p>
        </p:txBody>
      </p:sp>
      <p:grpSp>
        <p:nvGrpSpPr>
          <p:cNvPr id="11" name="Group 10">
            <a:extLst>
              <a:ext uri="{FF2B5EF4-FFF2-40B4-BE49-F238E27FC236}">
                <a16:creationId xmlns:a16="http://schemas.microsoft.com/office/drawing/2014/main" id="{4FAB90F3-7D12-4EED-BB35-59425847C9AA}"/>
              </a:ext>
            </a:extLst>
          </p:cNvPr>
          <p:cNvGrpSpPr/>
          <p:nvPr/>
        </p:nvGrpSpPr>
        <p:grpSpPr>
          <a:xfrm>
            <a:off x="177282" y="1595535"/>
            <a:ext cx="3993502" cy="4508240"/>
            <a:chOff x="0" y="1595535"/>
            <a:chExt cx="4170784" cy="4508240"/>
          </a:xfrm>
        </p:grpSpPr>
        <p:pic>
          <p:nvPicPr>
            <p:cNvPr id="7" name="Picture 6">
              <a:extLst>
                <a:ext uri="{FF2B5EF4-FFF2-40B4-BE49-F238E27FC236}">
                  <a16:creationId xmlns:a16="http://schemas.microsoft.com/office/drawing/2014/main" id="{C55063B7-6299-40C4-8613-79B08279AC0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4179" y="2202024"/>
              <a:ext cx="3138299" cy="3901751"/>
            </a:xfrm>
            <a:prstGeom prst="rect">
              <a:avLst/>
            </a:prstGeom>
          </p:spPr>
        </p:pic>
        <p:sp>
          <p:nvSpPr>
            <p:cNvPr id="10" name="TextBox 9">
              <a:extLst>
                <a:ext uri="{FF2B5EF4-FFF2-40B4-BE49-F238E27FC236}">
                  <a16:creationId xmlns:a16="http://schemas.microsoft.com/office/drawing/2014/main" id="{DA13DAF6-2775-436A-8217-BEFBD9021D40}"/>
                </a:ext>
              </a:extLst>
            </p:cNvPr>
            <p:cNvSpPr txBox="1"/>
            <p:nvPr/>
          </p:nvSpPr>
          <p:spPr>
            <a:xfrm>
              <a:off x="0" y="1595535"/>
              <a:ext cx="4170784" cy="400110"/>
            </a:xfrm>
            <a:prstGeom prst="rect">
              <a:avLst/>
            </a:prstGeom>
            <a:noFill/>
          </p:spPr>
          <p:txBody>
            <a:bodyPr wrap="square" rtlCol="0">
              <a:spAutoFit/>
            </a:bodyPr>
            <a:lstStyle/>
            <a:p>
              <a:pPr algn="ctr"/>
              <a:r>
                <a:rPr lang="en-US" sz="2000" dirty="0">
                  <a:solidFill>
                    <a:srgbClr val="002060"/>
                  </a:solidFill>
                </a:rPr>
                <a:t>House on Sale for $750,000</a:t>
              </a:r>
            </a:p>
          </p:txBody>
        </p:sp>
      </p:grpSp>
    </p:spTree>
    <p:extLst>
      <p:ext uri="{BB962C8B-B14F-4D97-AF65-F5344CB8AC3E}">
        <p14:creationId xmlns:p14="http://schemas.microsoft.com/office/powerpoint/2010/main" val="397150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Custom 1">
      <a:dk1>
        <a:srgbClr val="0070C0"/>
      </a:dk1>
      <a:lt1>
        <a:srgbClr val="FFFFFF"/>
      </a:lt1>
      <a:dk2>
        <a:srgbClr val="0070C0"/>
      </a:dk2>
      <a:lt2>
        <a:srgbClr val="FFFFFF"/>
      </a:lt2>
      <a:accent1>
        <a:srgbClr val="0070C0"/>
      </a:accent1>
      <a:accent2>
        <a:srgbClr val="FFCC00"/>
      </a:accent2>
      <a:accent3>
        <a:srgbClr val="0070C0"/>
      </a:accent3>
      <a:accent4>
        <a:srgbClr val="FFFF65"/>
      </a:accent4>
      <a:accent5>
        <a:srgbClr val="FFCC00"/>
      </a:accent5>
      <a:accent6>
        <a:srgbClr val="0070C0"/>
      </a:accent6>
      <a:hlink>
        <a:srgbClr val="0070C0"/>
      </a:hlink>
      <a:folHlink>
        <a:srgbClr val="0070C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3263</TotalTime>
  <Words>2772</Words>
  <Application>Microsoft Office PowerPoint</Application>
  <PresentationFormat>Widescreen</PresentationFormat>
  <Paragraphs>245</Paragraphs>
  <Slides>19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Retrospect</vt:lpstr>
      <vt:lpstr>Options 101</vt:lpstr>
      <vt:lpstr>General Disclosure Statement</vt:lpstr>
      <vt:lpstr>Options Disclosure Statement</vt:lpstr>
      <vt:lpstr>Objectives</vt:lpstr>
      <vt:lpstr>Beware of Options!!!??</vt:lpstr>
      <vt:lpstr>What do Options Provide?</vt:lpstr>
      <vt:lpstr>Options Defined</vt:lpstr>
      <vt:lpstr>Coupon Example</vt:lpstr>
      <vt:lpstr>House Example</vt:lpstr>
      <vt:lpstr>Insurance Example</vt:lpstr>
      <vt:lpstr>Stock vs. Options Terminology</vt:lpstr>
      <vt:lpstr>Options Correlation</vt:lpstr>
      <vt:lpstr>Option Contract Components</vt:lpstr>
      <vt:lpstr>Options Contract Expirations</vt:lpstr>
      <vt:lpstr>Long Call Option Scenarios</vt:lpstr>
      <vt:lpstr>Long Put Option  Scenarios</vt:lpstr>
      <vt:lpstr>Short Put Option Scenarios</vt:lpstr>
      <vt:lpstr>Short Call Option Scenarios</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Basics of Options</dc:title>
  <dc:creator>michael.c.blackman@outlook.com</dc:creator>
  <cp:lastModifiedBy>michael.c.blackman@outlook.com</cp:lastModifiedBy>
  <cp:revision>82</cp:revision>
  <dcterms:created xsi:type="dcterms:W3CDTF">2020-05-21T01:55:48Z</dcterms:created>
  <dcterms:modified xsi:type="dcterms:W3CDTF">2020-05-24T07:09:46Z</dcterms:modified>
</cp:coreProperties>
</file>